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57" r:id="rId6"/>
    <p:sldId id="258" r:id="rId7"/>
    <p:sldId id="259" r:id="rId8"/>
    <p:sldId id="260" r:id="rId9"/>
    <p:sldId id="261" r:id="rId10"/>
    <p:sldId id="262" r:id="rId11"/>
    <p:sldId id="263" r:id="rId12"/>
    <p:sldId id="264" r:id="rId13"/>
    <p:sldId id="265" r:id="rId14"/>
    <p:sldId id="266"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5D137"/>
    <a:srgbClr val="006965"/>
    <a:srgbClr val="878787"/>
    <a:srgbClr val="006AB4"/>
    <a:srgbClr val="9FC63B"/>
    <a:srgbClr val="2C2D8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D501A12-9D2F-4662-98E3-A77BBAAE1C26}" v="17" dt="2024-06-13T10:15:48.57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06" autoAdjust="0"/>
    <p:restoredTop sz="94660"/>
  </p:normalViewPr>
  <p:slideViewPr>
    <p:cSldViewPr snapToGrid="0">
      <p:cViewPr>
        <p:scale>
          <a:sx n="50" d="100"/>
          <a:sy n="50" d="100"/>
        </p:scale>
        <p:origin x="1244" y="644"/>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21"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ames Moorhouse" userId="4268b724-a0f0-4655-9bd2-8f1ec8ffc880" providerId="ADAL" clId="{DD501A12-9D2F-4662-98E3-A77BBAAE1C26}"/>
    <pc:docChg chg="undo redo custSel modSld">
      <pc:chgData name="James Moorhouse" userId="4268b724-a0f0-4655-9bd2-8f1ec8ffc880" providerId="ADAL" clId="{DD501A12-9D2F-4662-98E3-A77BBAAE1C26}" dt="2024-06-13T10:15:52.059" v="123" actId="1076"/>
      <pc:docMkLst>
        <pc:docMk/>
      </pc:docMkLst>
      <pc:sldChg chg="modSp mod">
        <pc:chgData name="James Moorhouse" userId="4268b724-a0f0-4655-9bd2-8f1ec8ffc880" providerId="ADAL" clId="{DD501A12-9D2F-4662-98E3-A77BBAAE1C26}" dt="2024-06-13T08:44:42.326" v="3" actId="20577"/>
        <pc:sldMkLst>
          <pc:docMk/>
          <pc:sldMk cId="1775890208" sldId="256"/>
        </pc:sldMkLst>
        <pc:spChg chg="mod">
          <ac:chgData name="James Moorhouse" userId="4268b724-a0f0-4655-9bd2-8f1ec8ffc880" providerId="ADAL" clId="{DD501A12-9D2F-4662-98E3-A77BBAAE1C26}" dt="2024-06-13T08:44:42.326" v="3" actId="20577"/>
          <ac:spMkLst>
            <pc:docMk/>
            <pc:sldMk cId="1775890208" sldId="256"/>
            <ac:spMk id="23" creationId="{00000000-0000-0000-0000-000000000000}"/>
          </ac:spMkLst>
        </pc:spChg>
      </pc:sldChg>
      <pc:sldChg chg="modSp mod">
        <pc:chgData name="James Moorhouse" userId="4268b724-a0f0-4655-9bd2-8f1ec8ffc880" providerId="ADAL" clId="{DD501A12-9D2F-4662-98E3-A77BBAAE1C26}" dt="2024-06-13T08:58:35.554" v="38" actId="20577"/>
        <pc:sldMkLst>
          <pc:docMk/>
          <pc:sldMk cId="1306403020" sldId="258"/>
        </pc:sldMkLst>
        <pc:spChg chg="mod">
          <ac:chgData name="James Moorhouse" userId="4268b724-a0f0-4655-9bd2-8f1ec8ffc880" providerId="ADAL" clId="{DD501A12-9D2F-4662-98E3-A77BBAAE1C26}" dt="2024-06-13T08:45:01.384" v="6" actId="20577"/>
          <ac:spMkLst>
            <pc:docMk/>
            <pc:sldMk cId="1306403020" sldId="258"/>
            <ac:spMk id="5" creationId="{DB05B5E0-9DB1-BDD2-61AB-7D6E88BFC9DB}"/>
          </ac:spMkLst>
        </pc:spChg>
        <pc:spChg chg="mod">
          <ac:chgData name="James Moorhouse" userId="4268b724-a0f0-4655-9bd2-8f1ec8ffc880" providerId="ADAL" clId="{DD501A12-9D2F-4662-98E3-A77BBAAE1C26}" dt="2024-06-13T08:58:35.554" v="38" actId="20577"/>
          <ac:spMkLst>
            <pc:docMk/>
            <pc:sldMk cId="1306403020" sldId="258"/>
            <ac:spMk id="6" creationId="{26994BE8-F5D4-7B63-FE43-89178F097451}"/>
          </ac:spMkLst>
        </pc:spChg>
      </pc:sldChg>
      <pc:sldChg chg="modSp mod">
        <pc:chgData name="James Moorhouse" userId="4268b724-a0f0-4655-9bd2-8f1ec8ffc880" providerId="ADAL" clId="{DD501A12-9D2F-4662-98E3-A77BBAAE1C26}" dt="2024-06-13T08:59:40.389" v="53" actId="113"/>
        <pc:sldMkLst>
          <pc:docMk/>
          <pc:sldMk cId="753200807" sldId="259"/>
        </pc:sldMkLst>
        <pc:spChg chg="mod">
          <ac:chgData name="James Moorhouse" userId="4268b724-a0f0-4655-9bd2-8f1ec8ffc880" providerId="ADAL" clId="{DD501A12-9D2F-4662-98E3-A77BBAAE1C26}" dt="2024-06-13T08:58:47.803" v="41" actId="20577"/>
          <ac:spMkLst>
            <pc:docMk/>
            <pc:sldMk cId="753200807" sldId="259"/>
            <ac:spMk id="2" creationId="{82375EA9-783B-6814-3C93-84A58763E59D}"/>
          </ac:spMkLst>
        </pc:spChg>
        <pc:graphicFrameChg chg="mod modGraphic">
          <ac:chgData name="James Moorhouse" userId="4268b724-a0f0-4655-9bd2-8f1ec8ffc880" providerId="ADAL" clId="{DD501A12-9D2F-4662-98E3-A77BBAAE1C26}" dt="2024-06-13T08:59:40.389" v="53" actId="113"/>
          <ac:graphicFrameMkLst>
            <pc:docMk/>
            <pc:sldMk cId="753200807" sldId="259"/>
            <ac:graphicFrameMk id="3" creationId="{6F1C6E74-F387-FBFB-AE8A-FD062F7DDB77}"/>
          </ac:graphicFrameMkLst>
        </pc:graphicFrameChg>
      </pc:sldChg>
      <pc:sldChg chg="addSp delSp modSp mod">
        <pc:chgData name="James Moorhouse" userId="4268b724-a0f0-4655-9bd2-8f1ec8ffc880" providerId="ADAL" clId="{DD501A12-9D2F-4662-98E3-A77BBAAE1C26}" dt="2024-06-13T09:01:17.017" v="76" actId="167"/>
        <pc:sldMkLst>
          <pc:docMk/>
          <pc:sldMk cId="2370299595" sldId="260"/>
        </pc:sldMkLst>
        <pc:spChg chg="mod">
          <ac:chgData name="James Moorhouse" userId="4268b724-a0f0-4655-9bd2-8f1ec8ffc880" providerId="ADAL" clId="{DD501A12-9D2F-4662-98E3-A77BBAAE1C26}" dt="2024-06-13T08:59:45.979" v="56" actId="20577"/>
          <ac:spMkLst>
            <pc:docMk/>
            <pc:sldMk cId="2370299595" sldId="260"/>
            <ac:spMk id="3" creationId="{1D09B8B8-00D2-3603-F45C-93B7DC28240A}"/>
          </ac:spMkLst>
        </pc:spChg>
        <pc:spChg chg="mod">
          <ac:chgData name="James Moorhouse" userId="4268b724-a0f0-4655-9bd2-8f1ec8ffc880" providerId="ADAL" clId="{DD501A12-9D2F-4662-98E3-A77BBAAE1C26}" dt="2024-06-13T09:00:00.024" v="64" actId="20577"/>
          <ac:spMkLst>
            <pc:docMk/>
            <pc:sldMk cId="2370299595" sldId="260"/>
            <ac:spMk id="4" creationId="{3BFDF22E-50A2-2F20-47C6-82DC7C73BBED}"/>
          </ac:spMkLst>
        </pc:spChg>
        <pc:graphicFrameChg chg="del">
          <ac:chgData name="James Moorhouse" userId="4268b724-a0f0-4655-9bd2-8f1ec8ffc880" providerId="ADAL" clId="{DD501A12-9D2F-4662-98E3-A77BBAAE1C26}" dt="2024-06-13T09:01:07.943" v="74" actId="478"/>
          <ac:graphicFrameMkLst>
            <pc:docMk/>
            <pc:sldMk cId="2370299595" sldId="260"/>
            <ac:graphicFrameMk id="2" creationId="{B107F7CD-7B26-4233-B2AB-F778ED019CBB}"/>
          </ac:graphicFrameMkLst>
        </pc:graphicFrameChg>
        <pc:graphicFrameChg chg="add mod">
          <ac:chgData name="James Moorhouse" userId="4268b724-a0f0-4655-9bd2-8f1ec8ffc880" providerId="ADAL" clId="{DD501A12-9D2F-4662-98E3-A77BBAAE1C26}" dt="2024-06-13T09:01:17.017" v="76" actId="167"/>
          <ac:graphicFrameMkLst>
            <pc:docMk/>
            <pc:sldMk cId="2370299595" sldId="260"/>
            <ac:graphicFrameMk id="7" creationId="{B107F7CD-7B26-4233-B2AB-F778ED019CBB}"/>
          </ac:graphicFrameMkLst>
        </pc:graphicFrameChg>
      </pc:sldChg>
      <pc:sldChg chg="addSp delSp modSp mod">
        <pc:chgData name="James Moorhouse" userId="4268b724-a0f0-4655-9bd2-8f1ec8ffc880" providerId="ADAL" clId="{DD501A12-9D2F-4662-98E3-A77BBAAE1C26}" dt="2024-06-13T09:38:01.861" v="87" actId="1076"/>
        <pc:sldMkLst>
          <pc:docMk/>
          <pc:sldMk cId="666449586" sldId="261"/>
        </pc:sldMkLst>
        <pc:spChg chg="mod">
          <ac:chgData name="James Moorhouse" userId="4268b724-a0f0-4655-9bd2-8f1ec8ffc880" providerId="ADAL" clId="{DD501A12-9D2F-4662-98E3-A77BBAAE1C26}" dt="2024-06-13T09:03:04.308" v="79" actId="20577"/>
          <ac:spMkLst>
            <pc:docMk/>
            <pc:sldMk cId="666449586" sldId="261"/>
            <ac:spMk id="2" creationId="{7A42521A-0D94-AA8F-2AE6-8568E77EAE06}"/>
          </ac:spMkLst>
        </pc:spChg>
        <pc:graphicFrameChg chg="del">
          <ac:chgData name="James Moorhouse" userId="4268b724-a0f0-4655-9bd2-8f1ec8ffc880" providerId="ADAL" clId="{DD501A12-9D2F-4662-98E3-A77BBAAE1C26}" dt="2024-06-13T09:37:52.604" v="86" actId="478"/>
          <ac:graphicFrameMkLst>
            <pc:docMk/>
            <pc:sldMk cId="666449586" sldId="261"/>
            <ac:graphicFrameMk id="4" creationId="{AA1EF67E-E013-42D1-8BF2-658F71036B1B}"/>
          </ac:graphicFrameMkLst>
        </pc:graphicFrameChg>
        <pc:graphicFrameChg chg="add mod">
          <ac:chgData name="James Moorhouse" userId="4268b724-a0f0-4655-9bd2-8f1ec8ffc880" providerId="ADAL" clId="{DD501A12-9D2F-4662-98E3-A77BBAAE1C26}" dt="2024-06-13T09:38:01.861" v="87" actId="1076"/>
          <ac:graphicFrameMkLst>
            <pc:docMk/>
            <pc:sldMk cId="666449586" sldId="261"/>
            <ac:graphicFrameMk id="6" creationId="{AA1EF67E-E013-42D1-8BF2-658F71036B1B}"/>
          </ac:graphicFrameMkLst>
        </pc:graphicFrameChg>
      </pc:sldChg>
      <pc:sldChg chg="addSp delSp modSp mod">
        <pc:chgData name="James Moorhouse" userId="4268b724-a0f0-4655-9bd2-8f1ec8ffc880" providerId="ADAL" clId="{DD501A12-9D2F-4662-98E3-A77BBAAE1C26}" dt="2024-06-13T10:12:32.835" v="100" actId="1076"/>
        <pc:sldMkLst>
          <pc:docMk/>
          <pc:sldMk cId="3225666211" sldId="262"/>
        </pc:sldMkLst>
        <pc:spChg chg="mod">
          <ac:chgData name="James Moorhouse" userId="4268b724-a0f0-4655-9bd2-8f1ec8ffc880" providerId="ADAL" clId="{DD501A12-9D2F-4662-98E3-A77BBAAE1C26}" dt="2024-06-13T10:11:07.895" v="90" actId="20577"/>
          <ac:spMkLst>
            <pc:docMk/>
            <pc:sldMk cId="3225666211" sldId="262"/>
            <ac:spMk id="2" creationId="{2AD50091-897B-1896-3A9E-AF0D56A463F8}"/>
          </ac:spMkLst>
        </pc:spChg>
        <pc:graphicFrameChg chg="del">
          <ac:chgData name="James Moorhouse" userId="4268b724-a0f0-4655-9bd2-8f1ec8ffc880" providerId="ADAL" clId="{DD501A12-9D2F-4662-98E3-A77BBAAE1C26}" dt="2024-06-13T10:12:16.723" v="97" actId="478"/>
          <ac:graphicFrameMkLst>
            <pc:docMk/>
            <pc:sldMk cId="3225666211" sldId="262"/>
            <ac:graphicFrameMk id="4" creationId="{439AF979-B9A5-43A6-AAB6-3F93B7C2B7EC}"/>
          </ac:graphicFrameMkLst>
        </pc:graphicFrameChg>
        <pc:graphicFrameChg chg="add mod">
          <ac:chgData name="James Moorhouse" userId="4268b724-a0f0-4655-9bd2-8f1ec8ffc880" providerId="ADAL" clId="{DD501A12-9D2F-4662-98E3-A77BBAAE1C26}" dt="2024-06-13T10:12:32.835" v="100" actId="1076"/>
          <ac:graphicFrameMkLst>
            <pc:docMk/>
            <pc:sldMk cId="3225666211" sldId="262"/>
            <ac:graphicFrameMk id="6" creationId="{439AF979-B9A5-43A6-AAB6-3F93B7C2B7EC}"/>
          </ac:graphicFrameMkLst>
        </pc:graphicFrameChg>
      </pc:sldChg>
      <pc:sldChg chg="modSp mod">
        <pc:chgData name="James Moorhouse" userId="4268b724-a0f0-4655-9bd2-8f1ec8ffc880" providerId="ADAL" clId="{DD501A12-9D2F-4662-98E3-A77BBAAE1C26}" dt="2024-06-13T10:14:01.682" v="120" actId="20577"/>
        <pc:sldMkLst>
          <pc:docMk/>
          <pc:sldMk cId="3909189085" sldId="263"/>
        </pc:sldMkLst>
        <pc:spChg chg="mod">
          <ac:chgData name="James Moorhouse" userId="4268b724-a0f0-4655-9bd2-8f1ec8ffc880" providerId="ADAL" clId="{DD501A12-9D2F-4662-98E3-A77BBAAE1C26}" dt="2024-06-13T10:14:01.682" v="120" actId="20577"/>
          <ac:spMkLst>
            <pc:docMk/>
            <pc:sldMk cId="3909189085" sldId="263"/>
            <ac:spMk id="3" creationId="{FFFC93D5-11B7-9FC3-A271-1EA12F50864A}"/>
          </ac:spMkLst>
        </pc:spChg>
      </pc:sldChg>
      <pc:sldChg chg="addSp delSp modSp mod">
        <pc:chgData name="James Moorhouse" userId="4268b724-a0f0-4655-9bd2-8f1ec8ffc880" providerId="ADAL" clId="{DD501A12-9D2F-4662-98E3-A77BBAAE1C26}" dt="2024-06-13T10:15:52.059" v="123" actId="1076"/>
        <pc:sldMkLst>
          <pc:docMk/>
          <pc:sldMk cId="3496739417" sldId="266"/>
        </pc:sldMkLst>
        <pc:graphicFrameChg chg="add mod">
          <ac:chgData name="James Moorhouse" userId="4268b724-a0f0-4655-9bd2-8f1ec8ffc880" providerId="ADAL" clId="{DD501A12-9D2F-4662-98E3-A77BBAAE1C26}" dt="2024-06-13T10:15:52.059" v="123" actId="1076"/>
          <ac:graphicFrameMkLst>
            <pc:docMk/>
            <pc:sldMk cId="3496739417" sldId="266"/>
            <ac:graphicFrameMk id="6" creationId="{AA57A3F6-DC45-DB61-A753-725E5EA5ED3F}"/>
          </ac:graphicFrameMkLst>
        </pc:graphicFrameChg>
        <pc:graphicFrameChg chg="del">
          <ac:chgData name="James Moorhouse" userId="4268b724-a0f0-4655-9bd2-8f1ec8ffc880" providerId="ADAL" clId="{DD501A12-9D2F-4662-98E3-A77BBAAE1C26}" dt="2024-06-13T10:14:17.861" v="121" actId="478"/>
          <ac:graphicFrameMkLst>
            <pc:docMk/>
            <pc:sldMk cId="3496739417" sldId="266"/>
            <ac:graphicFrameMk id="7" creationId="{BB7BD157-30D3-A6E0-AD38-CAAF35CBA718}"/>
          </ac:graphicFrameMkLst>
        </pc:graphicFrame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oleObject" Target="https://buckscc.sharepoint.com/sites/btvlep/RPrivate/01%20Research%20and%20Intelligence/2.%20People/SAP%20Research%20and%20Contract/05%20Analysis/02%20Data/02%20Unemployment/04%20Claimant%20Count/Claimant%20Count%20Data%20by%20Month%20(from%20March%202020)%20-%20MASTER.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https://buckscc.sharepoint.com/sites/btvlep/RPrivate/01%20Research%20and%20Intelligence/2.%20People/SAP%20Research%20and%20Contract/05%20Analysis/02%20Data/02%20Unemployment/04%20Claimant%20Count/Claimant%20Count%20Data%20by%20Month%20(from%20March%202020)%20-%20MASTER.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https://buckscc.sharepoint.com/sites/btvlep/RPrivate/01%20Research%20and%20Intelligence/2.%20People/SAP%20Research%20and%20Contract/05%20Analysis/02%20Data/02%20Unemployment/04%20Claimant%20Count/Claimant%20Count%20Data%20by%20Month%20(from%20March%202020)%20-%20MASTER.xlsx" TargetMode="External"/><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'[Claimant Count Data by Month (from March 2020) - MASTER.xlsx]Trend'!$B$7</c:f>
              <c:strCache>
                <c:ptCount val="1"/>
                <c:pt idx="0">
                  <c:v>Bucks - number</c:v>
                </c:pt>
              </c:strCache>
            </c:strRef>
          </c:tx>
          <c:spPr>
            <a:solidFill>
              <a:srgbClr val="006965"/>
            </a:solidFill>
            <a:ln>
              <a:noFill/>
            </a:ln>
            <a:effectLst/>
          </c:spPr>
          <c:invertIfNegative val="0"/>
          <c:cat>
            <c:strRef>
              <c:f>'[Claimant Count Data by Month (from March 2020) - MASTER.xlsx]Trend'!$A$8:$A$72</c:f>
              <c:strCache>
                <c:ptCount val="65"/>
                <c:pt idx="0">
                  <c:v>January 2019</c:v>
                </c:pt>
                <c:pt idx="1">
                  <c:v>February 2019</c:v>
                </c:pt>
                <c:pt idx="2">
                  <c:v>March 2019</c:v>
                </c:pt>
                <c:pt idx="3">
                  <c:v>April 2019</c:v>
                </c:pt>
                <c:pt idx="4">
                  <c:v>May 2019</c:v>
                </c:pt>
                <c:pt idx="5">
                  <c:v>June 2019</c:v>
                </c:pt>
                <c:pt idx="6">
                  <c:v>July 2019</c:v>
                </c:pt>
                <c:pt idx="7">
                  <c:v>August 2019</c:v>
                </c:pt>
                <c:pt idx="8">
                  <c:v>September 2019</c:v>
                </c:pt>
                <c:pt idx="9">
                  <c:v>October 2019</c:v>
                </c:pt>
                <c:pt idx="10">
                  <c:v>November 2019</c:v>
                </c:pt>
                <c:pt idx="11">
                  <c:v>December 2019</c:v>
                </c:pt>
                <c:pt idx="12">
                  <c:v>January 2020</c:v>
                </c:pt>
                <c:pt idx="13">
                  <c:v>February 2020</c:v>
                </c:pt>
                <c:pt idx="14">
                  <c:v>March 2020</c:v>
                </c:pt>
                <c:pt idx="15">
                  <c:v>April 2020</c:v>
                </c:pt>
                <c:pt idx="16">
                  <c:v>May 2020</c:v>
                </c:pt>
                <c:pt idx="17">
                  <c:v>June 2020</c:v>
                </c:pt>
                <c:pt idx="18">
                  <c:v>July 2020</c:v>
                </c:pt>
                <c:pt idx="19">
                  <c:v>August 2020</c:v>
                </c:pt>
                <c:pt idx="20">
                  <c:v>September 2020</c:v>
                </c:pt>
                <c:pt idx="21">
                  <c:v>October 2020</c:v>
                </c:pt>
                <c:pt idx="22">
                  <c:v>November 2020</c:v>
                </c:pt>
                <c:pt idx="23">
                  <c:v>December 2020</c:v>
                </c:pt>
                <c:pt idx="24">
                  <c:v>January 2021</c:v>
                </c:pt>
                <c:pt idx="25">
                  <c:v>February 2021</c:v>
                </c:pt>
                <c:pt idx="26">
                  <c:v>March 2021</c:v>
                </c:pt>
                <c:pt idx="27">
                  <c:v>April 2021</c:v>
                </c:pt>
                <c:pt idx="28">
                  <c:v>May 2021</c:v>
                </c:pt>
                <c:pt idx="29">
                  <c:v>June 2021</c:v>
                </c:pt>
                <c:pt idx="30">
                  <c:v>July 2021</c:v>
                </c:pt>
                <c:pt idx="31">
                  <c:v>August 2021</c:v>
                </c:pt>
                <c:pt idx="32">
                  <c:v>September 2021</c:v>
                </c:pt>
                <c:pt idx="33">
                  <c:v>October 2021</c:v>
                </c:pt>
                <c:pt idx="34">
                  <c:v>November 2021</c:v>
                </c:pt>
                <c:pt idx="35">
                  <c:v>December 2021</c:v>
                </c:pt>
                <c:pt idx="36">
                  <c:v>January 2022</c:v>
                </c:pt>
                <c:pt idx="37">
                  <c:v>February 2022</c:v>
                </c:pt>
                <c:pt idx="38">
                  <c:v>March 2022</c:v>
                </c:pt>
                <c:pt idx="39">
                  <c:v>April 2022</c:v>
                </c:pt>
                <c:pt idx="40">
                  <c:v>May 2022</c:v>
                </c:pt>
                <c:pt idx="41">
                  <c:v>June 2022</c:v>
                </c:pt>
                <c:pt idx="42">
                  <c:v>July 2022</c:v>
                </c:pt>
                <c:pt idx="43">
                  <c:v>August 2022</c:v>
                </c:pt>
                <c:pt idx="44">
                  <c:v>September 2022</c:v>
                </c:pt>
                <c:pt idx="45">
                  <c:v>October 2022</c:v>
                </c:pt>
                <c:pt idx="46">
                  <c:v>November 2022</c:v>
                </c:pt>
                <c:pt idx="47">
                  <c:v>December 2022</c:v>
                </c:pt>
                <c:pt idx="48">
                  <c:v>January 2023</c:v>
                </c:pt>
                <c:pt idx="49">
                  <c:v>February 2023</c:v>
                </c:pt>
                <c:pt idx="50">
                  <c:v>March 2023</c:v>
                </c:pt>
                <c:pt idx="51">
                  <c:v>April 2023</c:v>
                </c:pt>
                <c:pt idx="52">
                  <c:v>May 2023</c:v>
                </c:pt>
                <c:pt idx="53">
                  <c:v>June 2023</c:v>
                </c:pt>
                <c:pt idx="54">
                  <c:v>July 2023</c:v>
                </c:pt>
                <c:pt idx="55">
                  <c:v>August 2023</c:v>
                </c:pt>
                <c:pt idx="56">
                  <c:v>September 2023</c:v>
                </c:pt>
                <c:pt idx="57">
                  <c:v>October 2023</c:v>
                </c:pt>
                <c:pt idx="58">
                  <c:v>November 2023</c:v>
                </c:pt>
                <c:pt idx="59">
                  <c:v>December 2023</c:v>
                </c:pt>
                <c:pt idx="60">
                  <c:v>January 2024</c:v>
                </c:pt>
                <c:pt idx="61">
                  <c:v>February 2024</c:v>
                </c:pt>
                <c:pt idx="62">
                  <c:v>March 2024</c:v>
                </c:pt>
                <c:pt idx="63">
                  <c:v>April 2024</c:v>
                </c:pt>
                <c:pt idx="64">
                  <c:v>May 2024</c:v>
                </c:pt>
              </c:strCache>
            </c:strRef>
          </c:cat>
          <c:val>
            <c:numRef>
              <c:f>'[Claimant Count Data by Month (from March 2020) - MASTER.xlsx]Trend'!$B$8:$B$72</c:f>
              <c:numCache>
                <c:formatCode>#,##0</c:formatCode>
                <c:ptCount val="65"/>
                <c:pt idx="0">
                  <c:v>3450</c:v>
                </c:pt>
                <c:pt idx="1">
                  <c:v>3680</c:v>
                </c:pt>
                <c:pt idx="2">
                  <c:v>3885</c:v>
                </c:pt>
                <c:pt idx="3">
                  <c:v>4065</c:v>
                </c:pt>
                <c:pt idx="4">
                  <c:v>4105</c:v>
                </c:pt>
                <c:pt idx="5">
                  <c:v>4350</c:v>
                </c:pt>
                <c:pt idx="6">
                  <c:v>4395</c:v>
                </c:pt>
                <c:pt idx="7">
                  <c:v>4590</c:v>
                </c:pt>
                <c:pt idx="8">
                  <c:v>4700</c:v>
                </c:pt>
                <c:pt idx="9">
                  <c:v>4850</c:v>
                </c:pt>
                <c:pt idx="10">
                  <c:v>4925</c:v>
                </c:pt>
                <c:pt idx="11">
                  <c:v>5020</c:v>
                </c:pt>
                <c:pt idx="12">
                  <c:v>5195</c:v>
                </c:pt>
                <c:pt idx="13">
                  <c:v>5365</c:v>
                </c:pt>
                <c:pt idx="14">
                  <c:v>5540</c:v>
                </c:pt>
                <c:pt idx="15">
                  <c:v>9500</c:v>
                </c:pt>
                <c:pt idx="16">
                  <c:v>15250</c:v>
                </c:pt>
                <c:pt idx="17">
                  <c:v>14605</c:v>
                </c:pt>
                <c:pt idx="18">
                  <c:v>15030</c:v>
                </c:pt>
                <c:pt idx="19">
                  <c:v>15660</c:v>
                </c:pt>
                <c:pt idx="20">
                  <c:v>15460</c:v>
                </c:pt>
                <c:pt idx="21">
                  <c:v>14625</c:v>
                </c:pt>
                <c:pt idx="22">
                  <c:v>14965</c:v>
                </c:pt>
                <c:pt idx="23">
                  <c:v>14870</c:v>
                </c:pt>
                <c:pt idx="24">
                  <c:v>14765</c:v>
                </c:pt>
                <c:pt idx="25">
                  <c:v>15515</c:v>
                </c:pt>
                <c:pt idx="26">
                  <c:v>15350</c:v>
                </c:pt>
                <c:pt idx="27">
                  <c:v>15040</c:v>
                </c:pt>
                <c:pt idx="28">
                  <c:v>13890</c:v>
                </c:pt>
                <c:pt idx="29">
                  <c:v>12745</c:v>
                </c:pt>
                <c:pt idx="30">
                  <c:v>12605</c:v>
                </c:pt>
                <c:pt idx="31">
                  <c:v>11970</c:v>
                </c:pt>
                <c:pt idx="32">
                  <c:v>11230</c:v>
                </c:pt>
                <c:pt idx="33">
                  <c:v>11030</c:v>
                </c:pt>
                <c:pt idx="34">
                  <c:v>10490</c:v>
                </c:pt>
                <c:pt idx="35">
                  <c:v>10125</c:v>
                </c:pt>
                <c:pt idx="36">
                  <c:v>9910</c:v>
                </c:pt>
                <c:pt idx="37">
                  <c:v>9760</c:v>
                </c:pt>
                <c:pt idx="38">
                  <c:v>9490</c:v>
                </c:pt>
                <c:pt idx="39">
                  <c:v>9120</c:v>
                </c:pt>
                <c:pt idx="40">
                  <c:v>8840</c:v>
                </c:pt>
                <c:pt idx="41">
                  <c:v>8755</c:v>
                </c:pt>
                <c:pt idx="42">
                  <c:v>8690</c:v>
                </c:pt>
                <c:pt idx="43">
                  <c:v>8755</c:v>
                </c:pt>
                <c:pt idx="44">
                  <c:v>8825</c:v>
                </c:pt>
                <c:pt idx="45">
                  <c:v>8695</c:v>
                </c:pt>
                <c:pt idx="46">
                  <c:v>8725</c:v>
                </c:pt>
                <c:pt idx="47">
                  <c:v>8715</c:v>
                </c:pt>
                <c:pt idx="48">
                  <c:v>8705</c:v>
                </c:pt>
                <c:pt idx="49">
                  <c:v>8665</c:v>
                </c:pt>
                <c:pt idx="50">
                  <c:v>8675</c:v>
                </c:pt>
                <c:pt idx="51">
                  <c:v>8725</c:v>
                </c:pt>
                <c:pt idx="52">
                  <c:v>8605</c:v>
                </c:pt>
                <c:pt idx="53">
                  <c:v>8735</c:v>
                </c:pt>
                <c:pt idx="54">
                  <c:v>8765</c:v>
                </c:pt>
                <c:pt idx="55">
                  <c:v>8750</c:v>
                </c:pt>
                <c:pt idx="56">
                  <c:v>8740</c:v>
                </c:pt>
                <c:pt idx="57">
                  <c:v>8785</c:v>
                </c:pt>
                <c:pt idx="58">
                  <c:v>8765</c:v>
                </c:pt>
                <c:pt idx="59">
                  <c:v>8880</c:v>
                </c:pt>
                <c:pt idx="60">
                  <c:v>8830</c:v>
                </c:pt>
                <c:pt idx="61">
                  <c:v>9160</c:v>
                </c:pt>
                <c:pt idx="62">
                  <c:v>9150</c:v>
                </c:pt>
                <c:pt idx="63">
                  <c:v>9300</c:v>
                </c:pt>
                <c:pt idx="64">
                  <c:v>9730</c:v>
                </c:pt>
              </c:numCache>
            </c:numRef>
          </c:val>
          <c:extLst>
            <c:ext xmlns:c16="http://schemas.microsoft.com/office/drawing/2014/chart" uri="{C3380CC4-5D6E-409C-BE32-E72D297353CC}">
              <c16:uniqueId val="{00000000-07E0-458F-A0B3-9B2F5BFB0417}"/>
            </c:ext>
          </c:extLst>
        </c:ser>
        <c:dLbls>
          <c:showLegendKey val="0"/>
          <c:showVal val="0"/>
          <c:showCatName val="0"/>
          <c:showSerName val="0"/>
          <c:showPercent val="0"/>
          <c:showBubbleSize val="0"/>
        </c:dLbls>
        <c:gapWidth val="219"/>
        <c:overlap val="-27"/>
        <c:axId val="88502512"/>
        <c:axId val="1772360224"/>
      </c:barChart>
      <c:lineChart>
        <c:grouping val="standard"/>
        <c:varyColors val="0"/>
        <c:ser>
          <c:idx val="1"/>
          <c:order val="1"/>
          <c:tx>
            <c:strRef>
              <c:f>'[Claimant Count Data by Month (from March 2020) - MASTER.xlsx]Trend'!$C$7</c:f>
              <c:strCache>
                <c:ptCount val="1"/>
                <c:pt idx="0">
                  <c:v>Bucks %</c:v>
                </c:pt>
              </c:strCache>
            </c:strRef>
          </c:tx>
          <c:spPr>
            <a:ln w="28575" cap="rnd">
              <a:solidFill>
                <a:schemeClr val="accent1"/>
              </a:solidFill>
              <a:round/>
            </a:ln>
            <a:effectLst/>
          </c:spPr>
          <c:marker>
            <c:symbol val="none"/>
          </c:marker>
          <c:cat>
            <c:strRef>
              <c:f>'[Claimant Count Data by Month (from March 2020) - MASTER.xlsx]Trend'!$A$8:$A$72</c:f>
              <c:strCache>
                <c:ptCount val="65"/>
                <c:pt idx="0">
                  <c:v>January 2019</c:v>
                </c:pt>
                <c:pt idx="1">
                  <c:v>February 2019</c:v>
                </c:pt>
                <c:pt idx="2">
                  <c:v>March 2019</c:v>
                </c:pt>
                <c:pt idx="3">
                  <c:v>April 2019</c:v>
                </c:pt>
                <c:pt idx="4">
                  <c:v>May 2019</c:v>
                </c:pt>
                <c:pt idx="5">
                  <c:v>June 2019</c:v>
                </c:pt>
                <c:pt idx="6">
                  <c:v>July 2019</c:v>
                </c:pt>
                <c:pt idx="7">
                  <c:v>August 2019</c:v>
                </c:pt>
                <c:pt idx="8">
                  <c:v>September 2019</c:v>
                </c:pt>
                <c:pt idx="9">
                  <c:v>October 2019</c:v>
                </c:pt>
                <c:pt idx="10">
                  <c:v>November 2019</c:v>
                </c:pt>
                <c:pt idx="11">
                  <c:v>December 2019</c:v>
                </c:pt>
                <c:pt idx="12">
                  <c:v>January 2020</c:v>
                </c:pt>
                <c:pt idx="13">
                  <c:v>February 2020</c:v>
                </c:pt>
                <c:pt idx="14">
                  <c:v>March 2020</c:v>
                </c:pt>
                <c:pt idx="15">
                  <c:v>April 2020</c:v>
                </c:pt>
                <c:pt idx="16">
                  <c:v>May 2020</c:v>
                </c:pt>
                <c:pt idx="17">
                  <c:v>June 2020</c:v>
                </c:pt>
                <c:pt idx="18">
                  <c:v>July 2020</c:v>
                </c:pt>
                <c:pt idx="19">
                  <c:v>August 2020</c:v>
                </c:pt>
                <c:pt idx="20">
                  <c:v>September 2020</c:v>
                </c:pt>
                <c:pt idx="21">
                  <c:v>October 2020</c:v>
                </c:pt>
                <c:pt idx="22">
                  <c:v>November 2020</c:v>
                </c:pt>
                <c:pt idx="23">
                  <c:v>December 2020</c:v>
                </c:pt>
                <c:pt idx="24">
                  <c:v>January 2021</c:v>
                </c:pt>
                <c:pt idx="25">
                  <c:v>February 2021</c:v>
                </c:pt>
                <c:pt idx="26">
                  <c:v>March 2021</c:v>
                </c:pt>
                <c:pt idx="27">
                  <c:v>April 2021</c:v>
                </c:pt>
                <c:pt idx="28">
                  <c:v>May 2021</c:v>
                </c:pt>
                <c:pt idx="29">
                  <c:v>June 2021</c:v>
                </c:pt>
                <c:pt idx="30">
                  <c:v>July 2021</c:v>
                </c:pt>
                <c:pt idx="31">
                  <c:v>August 2021</c:v>
                </c:pt>
                <c:pt idx="32">
                  <c:v>September 2021</c:v>
                </c:pt>
                <c:pt idx="33">
                  <c:v>October 2021</c:v>
                </c:pt>
                <c:pt idx="34">
                  <c:v>November 2021</c:v>
                </c:pt>
                <c:pt idx="35">
                  <c:v>December 2021</c:v>
                </c:pt>
                <c:pt idx="36">
                  <c:v>January 2022</c:v>
                </c:pt>
                <c:pt idx="37">
                  <c:v>February 2022</c:v>
                </c:pt>
                <c:pt idx="38">
                  <c:v>March 2022</c:v>
                </c:pt>
                <c:pt idx="39">
                  <c:v>April 2022</c:v>
                </c:pt>
                <c:pt idx="40">
                  <c:v>May 2022</c:v>
                </c:pt>
                <c:pt idx="41">
                  <c:v>June 2022</c:v>
                </c:pt>
                <c:pt idx="42">
                  <c:v>July 2022</c:v>
                </c:pt>
                <c:pt idx="43">
                  <c:v>August 2022</c:v>
                </c:pt>
                <c:pt idx="44">
                  <c:v>September 2022</c:v>
                </c:pt>
                <c:pt idx="45">
                  <c:v>October 2022</c:v>
                </c:pt>
                <c:pt idx="46">
                  <c:v>November 2022</c:v>
                </c:pt>
                <c:pt idx="47">
                  <c:v>December 2022</c:v>
                </c:pt>
                <c:pt idx="48">
                  <c:v>January 2023</c:v>
                </c:pt>
                <c:pt idx="49">
                  <c:v>February 2023</c:v>
                </c:pt>
                <c:pt idx="50">
                  <c:v>March 2023</c:v>
                </c:pt>
                <c:pt idx="51">
                  <c:v>April 2023</c:v>
                </c:pt>
                <c:pt idx="52">
                  <c:v>May 2023</c:v>
                </c:pt>
                <c:pt idx="53">
                  <c:v>June 2023</c:v>
                </c:pt>
                <c:pt idx="54">
                  <c:v>July 2023</c:v>
                </c:pt>
                <c:pt idx="55">
                  <c:v>August 2023</c:v>
                </c:pt>
                <c:pt idx="56">
                  <c:v>September 2023</c:v>
                </c:pt>
                <c:pt idx="57">
                  <c:v>October 2023</c:v>
                </c:pt>
                <c:pt idx="58">
                  <c:v>November 2023</c:v>
                </c:pt>
                <c:pt idx="59">
                  <c:v>December 2023</c:v>
                </c:pt>
                <c:pt idx="60">
                  <c:v>January 2024</c:v>
                </c:pt>
                <c:pt idx="61">
                  <c:v>February 2024</c:v>
                </c:pt>
                <c:pt idx="62">
                  <c:v>March 2024</c:v>
                </c:pt>
                <c:pt idx="63">
                  <c:v>April 2024</c:v>
                </c:pt>
                <c:pt idx="64">
                  <c:v>May 2024</c:v>
                </c:pt>
              </c:strCache>
            </c:strRef>
          </c:cat>
          <c:val>
            <c:numRef>
              <c:f>'[Claimant Count Data by Month (from March 2020) - MASTER.xlsx]Trend'!$C$8:$C$72</c:f>
              <c:numCache>
                <c:formatCode>#,##0.0</c:formatCode>
                <c:ptCount val="65"/>
                <c:pt idx="0">
                  <c:v>1.1000000000000001</c:v>
                </c:pt>
                <c:pt idx="1">
                  <c:v>1.1000000000000001</c:v>
                </c:pt>
                <c:pt idx="2">
                  <c:v>1.2</c:v>
                </c:pt>
                <c:pt idx="3">
                  <c:v>1.2</c:v>
                </c:pt>
                <c:pt idx="4">
                  <c:v>1.3</c:v>
                </c:pt>
                <c:pt idx="5">
                  <c:v>1.3</c:v>
                </c:pt>
                <c:pt idx="6">
                  <c:v>1.3</c:v>
                </c:pt>
                <c:pt idx="7">
                  <c:v>1.4</c:v>
                </c:pt>
                <c:pt idx="8">
                  <c:v>1.4</c:v>
                </c:pt>
                <c:pt idx="9">
                  <c:v>1.5</c:v>
                </c:pt>
                <c:pt idx="10">
                  <c:v>1.5</c:v>
                </c:pt>
                <c:pt idx="11">
                  <c:v>1.5</c:v>
                </c:pt>
                <c:pt idx="12">
                  <c:v>1.6</c:v>
                </c:pt>
                <c:pt idx="13">
                  <c:v>1.6</c:v>
                </c:pt>
                <c:pt idx="14">
                  <c:v>1.7</c:v>
                </c:pt>
                <c:pt idx="15">
                  <c:v>2.9</c:v>
                </c:pt>
                <c:pt idx="16">
                  <c:v>4.5999999999999996</c:v>
                </c:pt>
                <c:pt idx="17">
                  <c:v>4.4000000000000004</c:v>
                </c:pt>
                <c:pt idx="18">
                  <c:v>4.5999999999999996</c:v>
                </c:pt>
                <c:pt idx="19">
                  <c:v>4.8</c:v>
                </c:pt>
                <c:pt idx="20">
                  <c:v>4.7</c:v>
                </c:pt>
                <c:pt idx="21">
                  <c:v>4.5</c:v>
                </c:pt>
                <c:pt idx="22">
                  <c:v>4.5999999999999996</c:v>
                </c:pt>
                <c:pt idx="23">
                  <c:v>4.5</c:v>
                </c:pt>
                <c:pt idx="24">
                  <c:v>4.5</c:v>
                </c:pt>
                <c:pt idx="25">
                  <c:v>4.7</c:v>
                </c:pt>
                <c:pt idx="26">
                  <c:v>4.7</c:v>
                </c:pt>
                <c:pt idx="27">
                  <c:v>4.5999999999999996</c:v>
                </c:pt>
                <c:pt idx="28">
                  <c:v>4.2</c:v>
                </c:pt>
                <c:pt idx="29">
                  <c:v>3.9</c:v>
                </c:pt>
                <c:pt idx="30">
                  <c:v>3.8</c:v>
                </c:pt>
                <c:pt idx="31">
                  <c:v>3.6</c:v>
                </c:pt>
                <c:pt idx="32">
                  <c:v>3.4</c:v>
                </c:pt>
                <c:pt idx="33">
                  <c:v>3.3</c:v>
                </c:pt>
                <c:pt idx="34">
                  <c:v>3.2</c:v>
                </c:pt>
                <c:pt idx="35">
                  <c:v>3.1</c:v>
                </c:pt>
                <c:pt idx="36">
                  <c:v>3</c:v>
                </c:pt>
                <c:pt idx="37">
                  <c:v>3</c:v>
                </c:pt>
                <c:pt idx="38">
                  <c:v>2.9</c:v>
                </c:pt>
                <c:pt idx="39">
                  <c:v>2.8</c:v>
                </c:pt>
                <c:pt idx="40">
                  <c:v>2.7</c:v>
                </c:pt>
                <c:pt idx="41">
                  <c:v>2.7</c:v>
                </c:pt>
                <c:pt idx="42">
                  <c:v>2.6</c:v>
                </c:pt>
                <c:pt idx="43">
                  <c:v>2.7</c:v>
                </c:pt>
                <c:pt idx="44">
                  <c:v>2.7</c:v>
                </c:pt>
                <c:pt idx="45">
                  <c:v>2.6</c:v>
                </c:pt>
                <c:pt idx="46">
                  <c:v>2.6</c:v>
                </c:pt>
                <c:pt idx="47">
                  <c:v>2.6</c:v>
                </c:pt>
                <c:pt idx="48">
                  <c:v>2.6</c:v>
                </c:pt>
                <c:pt idx="49">
                  <c:v>2.5</c:v>
                </c:pt>
                <c:pt idx="50">
                  <c:v>2.5</c:v>
                </c:pt>
                <c:pt idx="51">
                  <c:v>2.6</c:v>
                </c:pt>
                <c:pt idx="52">
                  <c:v>2.5</c:v>
                </c:pt>
                <c:pt idx="53">
                  <c:v>2.6</c:v>
                </c:pt>
                <c:pt idx="54">
                  <c:v>2.6</c:v>
                </c:pt>
                <c:pt idx="55">
                  <c:v>2.6</c:v>
                </c:pt>
                <c:pt idx="56">
                  <c:v>2.6</c:v>
                </c:pt>
                <c:pt idx="57">
                  <c:v>2.6</c:v>
                </c:pt>
                <c:pt idx="58">
                  <c:v>2.6</c:v>
                </c:pt>
                <c:pt idx="59">
                  <c:v>2.6</c:v>
                </c:pt>
                <c:pt idx="60">
                  <c:v>2.6</c:v>
                </c:pt>
                <c:pt idx="61">
                  <c:v>2.7</c:v>
                </c:pt>
                <c:pt idx="62">
                  <c:v>2.7</c:v>
                </c:pt>
                <c:pt idx="63">
                  <c:v>2.7</c:v>
                </c:pt>
                <c:pt idx="64">
                  <c:v>2.9</c:v>
                </c:pt>
              </c:numCache>
            </c:numRef>
          </c:val>
          <c:smooth val="0"/>
          <c:extLst>
            <c:ext xmlns:c16="http://schemas.microsoft.com/office/drawing/2014/chart" uri="{C3380CC4-5D6E-409C-BE32-E72D297353CC}">
              <c16:uniqueId val="{00000001-07E0-458F-A0B3-9B2F5BFB0417}"/>
            </c:ext>
          </c:extLst>
        </c:ser>
        <c:ser>
          <c:idx val="2"/>
          <c:order val="2"/>
          <c:tx>
            <c:strRef>
              <c:f>'[Claimant Count Data by Month (from March 2020) - MASTER.xlsx]Trend'!$D$7</c:f>
              <c:strCache>
                <c:ptCount val="1"/>
                <c:pt idx="0">
                  <c:v>England %</c:v>
                </c:pt>
              </c:strCache>
            </c:strRef>
          </c:tx>
          <c:spPr>
            <a:ln w="28575" cap="rnd">
              <a:solidFill>
                <a:srgbClr val="878787"/>
              </a:solidFill>
              <a:round/>
            </a:ln>
            <a:effectLst/>
          </c:spPr>
          <c:marker>
            <c:symbol val="none"/>
          </c:marker>
          <c:cat>
            <c:strRef>
              <c:f>'[Claimant Count Data by Month (from March 2020) - MASTER.xlsx]Trend'!$A$8:$A$72</c:f>
              <c:strCache>
                <c:ptCount val="65"/>
                <c:pt idx="0">
                  <c:v>January 2019</c:v>
                </c:pt>
                <c:pt idx="1">
                  <c:v>February 2019</c:v>
                </c:pt>
                <c:pt idx="2">
                  <c:v>March 2019</c:v>
                </c:pt>
                <c:pt idx="3">
                  <c:v>April 2019</c:v>
                </c:pt>
                <c:pt idx="4">
                  <c:v>May 2019</c:v>
                </c:pt>
                <c:pt idx="5">
                  <c:v>June 2019</c:v>
                </c:pt>
                <c:pt idx="6">
                  <c:v>July 2019</c:v>
                </c:pt>
                <c:pt idx="7">
                  <c:v>August 2019</c:v>
                </c:pt>
                <c:pt idx="8">
                  <c:v>September 2019</c:v>
                </c:pt>
                <c:pt idx="9">
                  <c:v>October 2019</c:v>
                </c:pt>
                <c:pt idx="10">
                  <c:v>November 2019</c:v>
                </c:pt>
                <c:pt idx="11">
                  <c:v>December 2019</c:v>
                </c:pt>
                <c:pt idx="12">
                  <c:v>January 2020</c:v>
                </c:pt>
                <c:pt idx="13">
                  <c:v>February 2020</c:v>
                </c:pt>
                <c:pt idx="14">
                  <c:v>March 2020</c:v>
                </c:pt>
                <c:pt idx="15">
                  <c:v>April 2020</c:v>
                </c:pt>
                <c:pt idx="16">
                  <c:v>May 2020</c:v>
                </c:pt>
                <c:pt idx="17">
                  <c:v>June 2020</c:v>
                </c:pt>
                <c:pt idx="18">
                  <c:v>July 2020</c:v>
                </c:pt>
                <c:pt idx="19">
                  <c:v>August 2020</c:v>
                </c:pt>
                <c:pt idx="20">
                  <c:v>September 2020</c:v>
                </c:pt>
                <c:pt idx="21">
                  <c:v>October 2020</c:v>
                </c:pt>
                <c:pt idx="22">
                  <c:v>November 2020</c:v>
                </c:pt>
                <c:pt idx="23">
                  <c:v>December 2020</c:v>
                </c:pt>
                <c:pt idx="24">
                  <c:v>January 2021</c:v>
                </c:pt>
                <c:pt idx="25">
                  <c:v>February 2021</c:v>
                </c:pt>
                <c:pt idx="26">
                  <c:v>March 2021</c:v>
                </c:pt>
                <c:pt idx="27">
                  <c:v>April 2021</c:v>
                </c:pt>
                <c:pt idx="28">
                  <c:v>May 2021</c:v>
                </c:pt>
                <c:pt idx="29">
                  <c:v>June 2021</c:v>
                </c:pt>
                <c:pt idx="30">
                  <c:v>July 2021</c:v>
                </c:pt>
                <c:pt idx="31">
                  <c:v>August 2021</c:v>
                </c:pt>
                <c:pt idx="32">
                  <c:v>September 2021</c:v>
                </c:pt>
                <c:pt idx="33">
                  <c:v>October 2021</c:v>
                </c:pt>
                <c:pt idx="34">
                  <c:v>November 2021</c:v>
                </c:pt>
                <c:pt idx="35">
                  <c:v>December 2021</c:v>
                </c:pt>
                <c:pt idx="36">
                  <c:v>January 2022</c:v>
                </c:pt>
                <c:pt idx="37">
                  <c:v>February 2022</c:v>
                </c:pt>
                <c:pt idx="38">
                  <c:v>March 2022</c:v>
                </c:pt>
                <c:pt idx="39">
                  <c:v>April 2022</c:v>
                </c:pt>
                <c:pt idx="40">
                  <c:v>May 2022</c:v>
                </c:pt>
                <c:pt idx="41">
                  <c:v>June 2022</c:v>
                </c:pt>
                <c:pt idx="42">
                  <c:v>July 2022</c:v>
                </c:pt>
                <c:pt idx="43">
                  <c:v>August 2022</c:v>
                </c:pt>
                <c:pt idx="44">
                  <c:v>September 2022</c:v>
                </c:pt>
                <c:pt idx="45">
                  <c:v>October 2022</c:v>
                </c:pt>
                <c:pt idx="46">
                  <c:v>November 2022</c:v>
                </c:pt>
                <c:pt idx="47">
                  <c:v>December 2022</c:v>
                </c:pt>
                <c:pt idx="48">
                  <c:v>January 2023</c:v>
                </c:pt>
                <c:pt idx="49">
                  <c:v>February 2023</c:v>
                </c:pt>
                <c:pt idx="50">
                  <c:v>March 2023</c:v>
                </c:pt>
                <c:pt idx="51">
                  <c:v>April 2023</c:v>
                </c:pt>
                <c:pt idx="52">
                  <c:v>May 2023</c:v>
                </c:pt>
                <c:pt idx="53">
                  <c:v>June 2023</c:v>
                </c:pt>
                <c:pt idx="54">
                  <c:v>July 2023</c:v>
                </c:pt>
                <c:pt idx="55">
                  <c:v>August 2023</c:v>
                </c:pt>
                <c:pt idx="56">
                  <c:v>September 2023</c:v>
                </c:pt>
                <c:pt idx="57">
                  <c:v>October 2023</c:v>
                </c:pt>
                <c:pt idx="58">
                  <c:v>November 2023</c:v>
                </c:pt>
                <c:pt idx="59">
                  <c:v>December 2023</c:v>
                </c:pt>
                <c:pt idx="60">
                  <c:v>January 2024</c:v>
                </c:pt>
                <c:pt idx="61">
                  <c:v>February 2024</c:v>
                </c:pt>
                <c:pt idx="62">
                  <c:v>March 2024</c:v>
                </c:pt>
                <c:pt idx="63">
                  <c:v>April 2024</c:v>
                </c:pt>
                <c:pt idx="64">
                  <c:v>May 2024</c:v>
                </c:pt>
              </c:strCache>
            </c:strRef>
          </c:cat>
          <c:val>
            <c:numRef>
              <c:f>'[Claimant Count Data by Month (from March 2020) - MASTER.xlsx]Trend'!$D$8:$D$72</c:f>
              <c:numCache>
                <c:formatCode>#,##0.0</c:formatCode>
                <c:ptCount val="65"/>
                <c:pt idx="0">
                  <c:v>2.4</c:v>
                </c:pt>
                <c:pt idx="1">
                  <c:v>2.5</c:v>
                </c:pt>
                <c:pt idx="2">
                  <c:v>2.6</c:v>
                </c:pt>
                <c:pt idx="3">
                  <c:v>2.6</c:v>
                </c:pt>
                <c:pt idx="4">
                  <c:v>2.6</c:v>
                </c:pt>
                <c:pt idx="5">
                  <c:v>2.7</c:v>
                </c:pt>
                <c:pt idx="6">
                  <c:v>2.7</c:v>
                </c:pt>
                <c:pt idx="7">
                  <c:v>2.8</c:v>
                </c:pt>
                <c:pt idx="8">
                  <c:v>2.8</c:v>
                </c:pt>
                <c:pt idx="9">
                  <c:v>2.8</c:v>
                </c:pt>
                <c:pt idx="10">
                  <c:v>2.8</c:v>
                </c:pt>
                <c:pt idx="11">
                  <c:v>2.9</c:v>
                </c:pt>
                <c:pt idx="12">
                  <c:v>2.9</c:v>
                </c:pt>
                <c:pt idx="13">
                  <c:v>3</c:v>
                </c:pt>
                <c:pt idx="14">
                  <c:v>3</c:v>
                </c:pt>
                <c:pt idx="15">
                  <c:v>5</c:v>
                </c:pt>
                <c:pt idx="16">
                  <c:v>6.4</c:v>
                </c:pt>
                <c:pt idx="17">
                  <c:v>6.3</c:v>
                </c:pt>
                <c:pt idx="18">
                  <c:v>6.4</c:v>
                </c:pt>
                <c:pt idx="19">
                  <c:v>6.5</c:v>
                </c:pt>
                <c:pt idx="20">
                  <c:v>6.4</c:v>
                </c:pt>
                <c:pt idx="21">
                  <c:v>6.2</c:v>
                </c:pt>
                <c:pt idx="22">
                  <c:v>6.3</c:v>
                </c:pt>
                <c:pt idx="23">
                  <c:v>6.3</c:v>
                </c:pt>
                <c:pt idx="24">
                  <c:v>6.2</c:v>
                </c:pt>
                <c:pt idx="25">
                  <c:v>6.5</c:v>
                </c:pt>
                <c:pt idx="26">
                  <c:v>6.5</c:v>
                </c:pt>
                <c:pt idx="27">
                  <c:v>6.4</c:v>
                </c:pt>
                <c:pt idx="28">
                  <c:v>6</c:v>
                </c:pt>
                <c:pt idx="29">
                  <c:v>5.6</c:v>
                </c:pt>
                <c:pt idx="30">
                  <c:v>5.4</c:v>
                </c:pt>
                <c:pt idx="31">
                  <c:v>5.2</c:v>
                </c:pt>
                <c:pt idx="32">
                  <c:v>5</c:v>
                </c:pt>
                <c:pt idx="33">
                  <c:v>4.8</c:v>
                </c:pt>
                <c:pt idx="34">
                  <c:v>4.5999999999999996</c:v>
                </c:pt>
                <c:pt idx="35">
                  <c:v>4.4000000000000004</c:v>
                </c:pt>
                <c:pt idx="36">
                  <c:v>4.3</c:v>
                </c:pt>
                <c:pt idx="37">
                  <c:v>4.3</c:v>
                </c:pt>
                <c:pt idx="38">
                  <c:v>4.2</c:v>
                </c:pt>
                <c:pt idx="39">
                  <c:v>4</c:v>
                </c:pt>
                <c:pt idx="40">
                  <c:v>3.9</c:v>
                </c:pt>
                <c:pt idx="41">
                  <c:v>3.8</c:v>
                </c:pt>
                <c:pt idx="42">
                  <c:v>3.7</c:v>
                </c:pt>
                <c:pt idx="43">
                  <c:v>3.7</c:v>
                </c:pt>
                <c:pt idx="44">
                  <c:v>3.7</c:v>
                </c:pt>
                <c:pt idx="45">
                  <c:v>3.6</c:v>
                </c:pt>
                <c:pt idx="46">
                  <c:v>3.6</c:v>
                </c:pt>
                <c:pt idx="47">
                  <c:v>3.7</c:v>
                </c:pt>
                <c:pt idx="48">
                  <c:v>3.6</c:v>
                </c:pt>
                <c:pt idx="49">
                  <c:v>3.7</c:v>
                </c:pt>
                <c:pt idx="50">
                  <c:v>3.8</c:v>
                </c:pt>
                <c:pt idx="51">
                  <c:v>3.8</c:v>
                </c:pt>
                <c:pt idx="52">
                  <c:v>3.7</c:v>
                </c:pt>
                <c:pt idx="53">
                  <c:v>3.7</c:v>
                </c:pt>
                <c:pt idx="54">
                  <c:v>3.8</c:v>
                </c:pt>
                <c:pt idx="55">
                  <c:v>3.7</c:v>
                </c:pt>
                <c:pt idx="56">
                  <c:v>3.7</c:v>
                </c:pt>
                <c:pt idx="57">
                  <c:v>3.7</c:v>
                </c:pt>
                <c:pt idx="58">
                  <c:v>3.7</c:v>
                </c:pt>
                <c:pt idx="59">
                  <c:v>3.8</c:v>
                </c:pt>
                <c:pt idx="60">
                  <c:v>3.8</c:v>
                </c:pt>
                <c:pt idx="61">
                  <c:v>3.9</c:v>
                </c:pt>
                <c:pt idx="62">
                  <c:v>3.9</c:v>
                </c:pt>
                <c:pt idx="63">
                  <c:v>3.9</c:v>
                </c:pt>
                <c:pt idx="64">
                  <c:v>4</c:v>
                </c:pt>
              </c:numCache>
            </c:numRef>
          </c:val>
          <c:smooth val="0"/>
          <c:extLst>
            <c:ext xmlns:c16="http://schemas.microsoft.com/office/drawing/2014/chart" uri="{C3380CC4-5D6E-409C-BE32-E72D297353CC}">
              <c16:uniqueId val="{00000002-07E0-458F-A0B3-9B2F5BFB0417}"/>
            </c:ext>
          </c:extLst>
        </c:ser>
        <c:dLbls>
          <c:showLegendKey val="0"/>
          <c:showVal val="0"/>
          <c:showCatName val="0"/>
          <c:showSerName val="0"/>
          <c:showPercent val="0"/>
          <c:showBubbleSize val="0"/>
        </c:dLbls>
        <c:marker val="1"/>
        <c:smooth val="0"/>
        <c:axId val="2083602400"/>
        <c:axId val="1772351904"/>
      </c:lineChart>
      <c:catAx>
        <c:axId val="208360240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772351904"/>
        <c:crosses val="autoZero"/>
        <c:auto val="1"/>
        <c:lblAlgn val="ctr"/>
        <c:lblOffset val="100"/>
        <c:noMultiLvlLbl val="0"/>
      </c:catAx>
      <c:valAx>
        <c:axId val="1772351904"/>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083602400"/>
        <c:crosses val="autoZero"/>
        <c:crossBetween val="between"/>
      </c:valAx>
      <c:valAx>
        <c:axId val="1772360224"/>
        <c:scaling>
          <c:orientation val="minMax"/>
        </c:scaling>
        <c:delete val="0"/>
        <c:axPos val="r"/>
        <c:numFmt formatCode="#,##0" sourceLinked="1"/>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88502512"/>
        <c:crosses val="max"/>
        <c:crossBetween val="between"/>
      </c:valAx>
      <c:catAx>
        <c:axId val="88502512"/>
        <c:scaling>
          <c:orientation val="minMax"/>
        </c:scaling>
        <c:delete val="1"/>
        <c:axPos val="b"/>
        <c:numFmt formatCode="General" sourceLinked="1"/>
        <c:majorTickMark val="out"/>
        <c:minorTickMark val="none"/>
        <c:tickLblPos val="nextTo"/>
        <c:crossAx val="1772360224"/>
        <c:crosses val="autoZero"/>
        <c:auto val="1"/>
        <c:lblAlgn val="ctr"/>
        <c:lblOffset val="100"/>
        <c:noMultiLvlLbl val="0"/>
      </c:cat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solidFill>
              <a:srgbClr val="006965"/>
            </a:solidFill>
            <a:ln>
              <a:noFill/>
            </a:ln>
            <a:effectLst/>
          </c:spPr>
          <c:invertIfNegative val="0"/>
          <c:dPt>
            <c:idx val="22"/>
            <c:invertIfNegative val="0"/>
            <c:bubble3D val="0"/>
            <c:spPr>
              <a:solidFill>
                <a:srgbClr val="006965"/>
              </a:solidFill>
              <a:ln>
                <a:noFill/>
              </a:ln>
              <a:effectLst/>
            </c:spPr>
            <c:extLst>
              <c:ext xmlns:c16="http://schemas.microsoft.com/office/drawing/2014/chart" uri="{C3380CC4-5D6E-409C-BE32-E72D297353CC}">
                <c16:uniqueId val="{00000001-4637-4F25-B368-5B8A50E9A28C}"/>
              </c:ext>
            </c:extLst>
          </c:dPt>
          <c:dPt>
            <c:idx val="23"/>
            <c:invertIfNegative val="0"/>
            <c:bubble3D val="0"/>
            <c:spPr>
              <a:solidFill>
                <a:srgbClr val="B5D137"/>
              </a:solidFill>
              <a:ln>
                <a:noFill/>
              </a:ln>
              <a:effectLst/>
            </c:spPr>
            <c:extLst>
              <c:ext xmlns:c16="http://schemas.microsoft.com/office/drawing/2014/chart" uri="{C3380CC4-5D6E-409C-BE32-E72D297353CC}">
                <c16:uniqueId val="{00000003-4637-4F25-B368-5B8A50E9A28C}"/>
              </c:ext>
            </c:extLst>
          </c:dPt>
          <c:dPt>
            <c:idx val="24"/>
            <c:invertIfNegative val="0"/>
            <c:bubble3D val="0"/>
            <c:spPr>
              <a:solidFill>
                <a:srgbClr val="006965"/>
              </a:solidFill>
              <a:ln>
                <a:noFill/>
              </a:ln>
              <a:effectLst/>
            </c:spPr>
            <c:extLst>
              <c:ext xmlns:c16="http://schemas.microsoft.com/office/drawing/2014/chart" uri="{C3380CC4-5D6E-409C-BE32-E72D297353CC}">
                <c16:uniqueId val="{00000005-4637-4F25-B368-5B8A50E9A28C}"/>
              </c:ext>
            </c:extLst>
          </c:dPt>
          <c:dPt>
            <c:idx val="25"/>
            <c:invertIfNegative val="0"/>
            <c:bubble3D val="0"/>
            <c:spPr>
              <a:solidFill>
                <a:srgbClr val="006965"/>
              </a:solidFill>
              <a:ln>
                <a:noFill/>
              </a:ln>
              <a:effectLst/>
            </c:spPr>
            <c:extLst>
              <c:ext xmlns:c16="http://schemas.microsoft.com/office/drawing/2014/chart" uri="{C3380CC4-5D6E-409C-BE32-E72D297353CC}">
                <c16:uniqueId val="{00000007-4637-4F25-B368-5B8A50E9A28C}"/>
              </c:ext>
            </c:extLst>
          </c:dPt>
          <c:dPt>
            <c:idx val="26"/>
            <c:invertIfNegative val="0"/>
            <c:bubble3D val="0"/>
            <c:spPr>
              <a:solidFill>
                <a:srgbClr val="006965"/>
              </a:solidFill>
              <a:ln>
                <a:noFill/>
              </a:ln>
              <a:effectLst/>
            </c:spPr>
            <c:extLst>
              <c:ext xmlns:c16="http://schemas.microsoft.com/office/drawing/2014/chart" uri="{C3380CC4-5D6E-409C-BE32-E72D297353CC}">
                <c16:uniqueId val="{00000009-4637-4F25-B368-5B8A50E9A28C}"/>
              </c:ext>
            </c:extLst>
          </c:dPt>
          <c:dPt>
            <c:idx val="27"/>
            <c:invertIfNegative val="0"/>
            <c:bubble3D val="0"/>
            <c:spPr>
              <a:solidFill>
                <a:srgbClr val="006965"/>
              </a:solidFill>
              <a:ln>
                <a:noFill/>
              </a:ln>
              <a:effectLst/>
            </c:spPr>
            <c:extLst>
              <c:ext xmlns:c16="http://schemas.microsoft.com/office/drawing/2014/chart" uri="{C3380CC4-5D6E-409C-BE32-E72D297353CC}">
                <c16:uniqueId val="{0000000B-4637-4F25-B368-5B8A50E9A28C}"/>
              </c:ext>
            </c:extLst>
          </c:dPt>
          <c:dPt>
            <c:idx val="28"/>
            <c:invertIfNegative val="0"/>
            <c:bubble3D val="0"/>
            <c:spPr>
              <a:solidFill>
                <a:srgbClr val="006965"/>
              </a:solidFill>
              <a:ln>
                <a:noFill/>
              </a:ln>
              <a:effectLst/>
            </c:spPr>
            <c:extLst>
              <c:ext xmlns:c16="http://schemas.microsoft.com/office/drawing/2014/chart" uri="{C3380CC4-5D6E-409C-BE32-E72D297353CC}">
                <c16:uniqueId val="{0000000D-4637-4F25-B368-5B8A50E9A28C}"/>
              </c:ext>
            </c:extLst>
          </c:dPt>
          <c:dPt>
            <c:idx val="30"/>
            <c:invertIfNegative val="0"/>
            <c:bubble3D val="0"/>
            <c:spPr>
              <a:solidFill>
                <a:srgbClr val="006965"/>
              </a:solidFill>
              <a:ln>
                <a:noFill/>
              </a:ln>
              <a:effectLst/>
            </c:spPr>
            <c:extLst>
              <c:ext xmlns:c16="http://schemas.microsoft.com/office/drawing/2014/chart" uri="{C3380CC4-5D6E-409C-BE32-E72D297353CC}">
                <c16:uniqueId val="{0000000F-4637-4F25-B368-5B8A50E9A28C}"/>
              </c:ext>
            </c:extLst>
          </c:dPt>
          <c:dPt>
            <c:idx val="31"/>
            <c:invertIfNegative val="0"/>
            <c:bubble3D val="0"/>
            <c:spPr>
              <a:solidFill>
                <a:srgbClr val="006965"/>
              </a:solidFill>
              <a:ln>
                <a:noFill/>
              </a:ln>
              <a:effectLst/>
            </c:spPr>
            <c:extLst>
              <c:ext xmlns:c16="http://schemas.microsoft.com/office/drawing/2014/chart" uri="{C3380CC4-5D6E-409C-BE32-E72D297353CC}">
                <c16:uniqueId val="{00000011-4637-4F25-B368-5B8A50E9A28C}"/>
              </c:ext>
            </c:extLst>
          </c:dPt>
          <c:dPt>
            <c:idx val="32"/>
            <c:invertIfNegative val="0"/>
            <c:bubble3D val="0"/>
            <c:spPr>
              <a:solidFill>
                <a:srgbClr val="006965"/>
              </a:solidFill>
              <a:ln>
                <a:noFill/>
              </a:ln>
              <a:effectLst/>
            </c:spPr>
            <c:extLst>
              <c:ext xmlns:c16="http://schemas.microsoft.com/office/drawing/2014/chart" uri="{C3380CC4-5D6E-409C-BE32-E72D297353CC}">
                <c16:uniqueId val="{00000013-4637-4F25-B368-5B8A50E9A28C}"/>
              </c:ext>
            </c:extLst>
          </c:dPt>
          <c:dPt>
            <c:idx val="33"/>
            <c:invertIfNegative val="0"/>
            <c:bubble3D val="0"/>
            <c:spPr>
              <a:solidFill>
                <a:srgbClr val="006965"/>
              </a:solidFill>
              <a:ln>
                <a:noFill/>
              </a:ln>
              <a:effectLst/>
            </c:spPr>
            <c:extLst>
              <c:ext xmlns:c16="http://schemas.microsoft.com/office/drawing/2014/chart" uri="{C3380CC4-5D6E-409C-BE32-E72D297353CC}">
                <c16:uniqueId val="{00000015-4637-4F25-B368-5B8A50E9A28C}"/>
              </c:ext>
            </c:extLst>
          </c:dPt>
          <c:cat>
            <c:strRef>
              <c:f>'[Claimant Count Data by Month (from March 2020) - MASTER.xlsx]Claimant rate by LEP'!$A$8:$A$45</c:f>
              <c:strCache>
                <c:ptCount val="38"/>
                <c:pt idx="0">
                  <c:v>Greater Birmingham and Solihull</c:v>
                </c:pt>
                <c:pt idx="1">
                  <c:v>Black Country</c:v>
                </c:pt>
                <c:pt idx="2">
                  <c:v>Greater Manchester</c:v>
                </c:pt>
                <c:pt idx="3">
                  <c:v>Leeds City Region</c:v>
                </c:pt>
                <c:pt idx="4">
                  <c:v>London</c:v>
                </c:pt>
                <c:pt idx="5">
                  <c:v>Tees Valley</c:v>
                </c:pt>
                <c:pt idx="6">
                  <c:v>Liverpool City Region</c:v>
                </c:pt>
                <c:pt idx="7">
                  <c:v>Lancashire</c:v>
                </c:pt>
                <c:pt idx="8">
                  <c:v>South Yorkshire</c:v>
                </c:pt>
                <c:pt idx="9">
                  <c:v>Hull and East Yorkshire</c:v>
                </c:pt>
                <c:pt idx="10">
                  <c:v>North East</c:v>
                </c:pt>
                <c:pt idx="11">
                  <c:v>Coventry and Warwickshire</c:v>
                </c:pt>
                <c:pt idx="12">
                  <c:v>D2N2</c:v>
                </c:pt>
                <c:pt idx="13">
                  <c:v>South East Midlands</c:v>
                </c:pt>
                <c:pt idx="14">
                  <c:v>Stoke-on-Trent and Staffordshire</c:v>
                </c:pt>
                <c:pt idx="15">
                  <c:v>Leicester and Leicestershire</c:v>
                </c:pt>
                <c:pt idx="16">
                  <c:v>Solent</c:v>
                </c:pt>
                <c:pt idx="17">
                  <c:v>South East</c:v>
                </c:pt>
                <c:pt idx="18">
                  <c:v>Greater Lincolnshire</c:v>
                </c:pt>
                <c:pt idx="19">
                  <c:v>Thames Valley Berkshire</c:v>
                </c:pt>
                <c:pt idx="20">
                  <c:v>Greater Cambridge Greater Peterborough</c:v>
                </c:pt>
                <c:pt idx="21">
                  <c:v>Dorset</c:v>
                </c:pt>
                <c:pt idx="22">
                  <c:v>Worcestershire</c:v>
                </c:pt>
                <c:pt idx="23">
                  <c:v>Buckinghamshire</c:v>
                </c:pt>
                <c:pt idx="24">
                  <c:v>Cornwall and Isles of Scilly</c:v>
                </c:pt>
                <c:pt idx="25">
                  <c:v>New Anglia</c:v>
                </c:pt>
                <c:pt idx="26">
                  <c:v>Coast to Capital</c:v>
                </c:pt>
                <c:pt idx="27">
                  <c:v>Hertfordshire</c:v>
                </c:pt>
                <c:pt idx="28">
                  <c:v>The Marches</c:v>
                </c:pt>
                <c:pt idx="29">
                  <c:v>West of England</c:v>
                </c:pt>
                <c:pt idx="30">
                  <c:v>GFirst</c:v>
                </c:pt>
                <c:pt idx="31">
                  <c:v>Heart of the South West</c:v>
                </c:pt>
                <c:pt idx="32">
                  <c:v>Swindon and Wiltshire</c:v>
                </c:pt>
                <c:pt idx="33">
                  <c:v>Cheshire and Warrington</c:v>
                </c:pt>
                <c:pt idx="34">
                  <c:v>Cumbria</c:v>
                </c:pt>
                <c:pt idx="35">
                  <c:v>Enterprise M3</c:v>
                </c:pt>
                <c:pt idx="36">
                  <c:v>OxLEP</c:v>
                </c:pt>
                <c:pt idx="37">
                  <c:v>York and North Yorkshire</c:v>
                </c:pt>
              </c:strCache>
            </c:strRef>
          </c:cat>
          <c:val>
            <c:numRef>
              <c:f>'[Claimant Count Data by Month (from March 2020) - MASTER.xlsx]Claimant rate by LEP'!$AZ$8:$AZ$45</c:f>
              <c:numCache>
                <c:formatCode>#,##0.0</c:formatCode>
                <c:ptCount val="38"/>
                <c:pt idx="0">
                  <c:v>6.7</c:v>
                </c:pt>
                <c:pt idx="1">
                  <c:v>5.9</c:v>
                </c:pt>
                <c:pt idx="2">
                  <c:v>5.3</c:v>
                </c:pt>
                <c:pt idx="3">
                  <c:v>5.3</c:v>
                </c:pt>
                <c:pt idx="4">
                  <c:v>5.2</c:v>
                </c:pt>
                <c:pt idx="5">
                  <c:v>4.5999999999999996</c:v>
                </c:pt>
                <c:pt idx="6">
                  <c:v>4.5</c:v>
                </c:pt>
                <c:pt idx="7">
                  <c:v>4.4000000000000004</c:v>
                </c:pt>
                <c:pt idx="8">
                  <c:v>4.3</c:v>
                </c:pt>
                <c:pt idx="9">
                  <c:v>4.2</c:v>
                </c:pt>
                <c:pt idx="10">
                  <c:v>3.9</c:v>
                </c:pt>
                <c:pt idx="11">
                  <c:v>3.8</c:v>
                </c:pt>
                <c:pt idx="12">
                  <c:v>3.8</c:v>
                </c:pt>
                <c:pt idx="13">
                  <c:v>3.8</c:v>
                </c:pt>
                <c:pt idx="14">
                  <c:v>3.6</c:v>
                </c:pt>
                <c:pt idx="15">
                  <c:v>3.5</c:v>
                </c:pt>
                <c:pt idx="16">
                  <c:v>3.5</c:v>
                </c:pt>
                <c:pt idx="17">
                  <c:v>3.4</c:v>
                </c:pt>
                <c:pt idx="18">
                  <c:v>3.3</c:v>
                </c:pt>
                <c:pt idx="19">
                  <c:v>3.2</c:v>
                </c:pt>
                <c:pt idx="20">
                  <c:v>3.1</c:v>
                </c:pt>
                <c:pt idx="21">
                  <c:v>3</c:v>
                </c:pt>
                <c:pt idx="22">
                  <c:v>3</c:v>
                </c:pt>
                <c:pt idx="23">
                  <c:v>2.9</c:v>
                </c:pt>
                <c:pt idx="24">
                  <c:v>2.9</c:v>
                </c:pt>
                <c:pt idx="25">
                  <c:v>2.9</c:v>
                </c:pt>
                <c:pt idx="26">
                  <c:v>2.8</c:v>
                </c:pt>
                <c:pt idx="27">
                  <c:v>2.8</c:v>
                </c:pt>
                <c:pt idx="28">
                  <c:v>2.8</c:v>
                </c:pt>
                <c:pt idx="29">
                  <c:v>2.7</c:v>
                </c:pt>
                <c:pt idx="30">
                  <c:v>2.6</c:v>
                </c:pt>
                <c:pt idx="31">
                  <c:v>2.6</c:v>
                </c:pt>
                <c:pt idx="32">
                  <c:v>2.6</c:v>
                </c:pt>
                <c:pt idx="33">
                  <c:v>2.5</c:v>
                </c:pt>
                <c:pt idx="34">
                  <c:v>2.2999999999999998</c:v>
                </c:pt>
                <c:pt idx="35">
                  <c:v>2.2000000000000002</c:v>
                </c:pt>
                <c:pt idx="36">
                  <c:v>2.2000000000000002</c:v>
                </c:pt>
                <c:pt idx="37">
                  <c:v>2</c:v>
                </c:pt>
              </c:numCache>
            </c:numRef>
          </c:val>
          <c:extLst>
            <c:ext xmlns:c16="http://schemas.microsoft.com/office/drawing/2014/chart" uri="{C3380CC4-5D6E-409C-BE32-E72D297353CC}">
              <c16:uniqueId val="{00000016-4637-4F25-B368-5B8A50E9A28C}"/>
            </c:ext>
          </c:extLst>
        </c:ser>
        <c:dLbls>
          <c:showLegendKey val="0"/>
          <c:showVal val="0"/>
          <c:showCatName val="0"/>
          <c:showSerName val="0"/>
          <c:showPercent val="0"/>
          <c:showBubbleSize val="0"/>
        </c:dLbls>
        <c:gapWidth val="219"/>
        <c:overlap val="-27"/>
        <c:axId val="629872783"/>
        <c:axId val="551263375"/>
      </c:barChart>
      <c:catAx>
        <c:axId val="62987278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51263375"/>
        <c:crosses val="autoZero"/>
        <c:auto val="1"/>
        <c:lblAlgn val="ctr"/>
        <c:lblOffset val="100"/>
        <c:noMultiLvlLbl val="0"/>
      </c:catAx>
      <c:valAx>
        <c:axId val="551263375"/>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29872783"/>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4659814814814799E-2"/>
          <c:y val="2.7718253968253968E-2"/>
          <c:w val="0.90240500000000001"/>
          <c:h val="0.64914841269841272"/>
        </c:manualLayout>
      </c:layout>
      <c:barChart>
        <c:barDir val="col"/>
        <c:grouping val="clustered"/>
        <c:varyColors val="0"/>
        <c:ser>
          <c:idx val="0"/>
          <c:order val="0"/>
          <c:tx>
            <c:strRef>
              <c:f>'[Claimant Count Data by Month (from March 2020) - MASTER.xlsx]Claimant rate by LEP'!$BA$47</c:f>
              <c:strCache>
                <c:ptCount val="1"/>
                <c:pt idx="0">
                  <c:v>March - May 2024</c:v>
                </c:pt>
              </c:strCache>
            </c:strRef>
          </c:tx>
          <c:spPr>
            <a:solidFill>
              <a:srgbClr val="006965"/>
            </a:solidFill>
            <a:ln>
              <a:noFill/>
            </a:ln>
            <a:effectLst/>
          </c:spPr>
          <c:invertIfNegative val="0"/>
          <c:dPt>
            <c:idx val="4"/>
            <c:invertIfNegative val="0"/>
            <c:bubble3D val="0"/>
            <c:spPr>
              <a:solidFill>
                <a:srgbClr val="006965"/>
              </a:solidFill>
              <a:ln>
                <a:noFill/>
              </a:ln>
              <a:effectLst/>
            </c:spPr>
            <c:extLst>
              <c:ext xmlns:c16="http://schemas.microsoft.com/office/drawing/2014/chart" uri="{C3380CC4-5D6E-409C-BE32-E72D297353CC}">
                <c16:uniqueId val="{00000001-BD77-45DB-A09E-56385949BAD0}"/>
              </c:ext>
            </c:extLst>
          </c:dPt>
          <c:dPt>
            <c:idx val="5"/>
            <c:invertIfNegative val="0"/>
            <c:bubble3D val="0"/>
            <c:spPr>
              <a:solidFill>
                <a:srgbClr val="006965"/>
              </a:solidFill>
              <a:ln>
                <a:noFill/>
              </a:ln>
              <a:effectLst/>
            </c:spPr>
            <c:extLst>
              <c:ext xmlns:c16="http://schemas.microsoft.com/office/drawing/2014/chart" uri="{C3380CC4-5D6E-409C-BE32-E72D297353CC}">
                <c16:uniqueId val="{00000003-BD77-45DB-A09E-56385949BAD0}"/>
              </c:ext>
            </c:extLst>
          </c:dPt>
          <c:dPt>
            <c:idx val="6"/>
            <c:invertIfNegative val="0"/>
            <c:bubble3D val="0"/>
            <c:spPr>
              <a:solidFill>
                <a:srgbClr val="006965"/>
              </a:solidFill>
              <a:ln>
                <a:noFill/>
              </a:ln>
              <a:effectLst/>
            </c:spPr>
            <c:extLst>
              <c:ext xmlns:c16="http://schemas.microsoft.com/office/drawing/2014/chart" uri="{C3380CC4-5D6E-409C-BE32-E72D297353CC}">
                <c16:uniqueId val="{00000005-BD77-45DB-A09E-56385949BAD0}"/>
              </c:ext>
            </c:extLst>
          </c:dPt>
          <c:dPt>
            <c:idx val="7"/>
            <c:invertIfNegative val="0"/>
            <c:bubble3D val="0"/>
            <c:spPr>
              <a:solidFill>
                <a:srgbClr val="B5D137"/>
              </a:solidFill>
              <a:ln>
                <a:noFill/>
              </a:ln>
              <a:effectLst/>
            </c:spPr>
            <c:extLst>
              <c:ext xmlns:c16="http://schemas.microsoft.com/office/drawing/2014/chart" uri="{C3380CC4-5D6E-409C-BE32-E72D297353CC}">
                <c16:uniqueId val="{00000007-BD77-45DB-A09E-56385949BAD0}"/>
              </c:ext>
            </c:extLst>
          </c:dPt>
          <c:dPt>
            <c:idx val="8"/>
            <c:invertIfNegative val="0"/>
            <c:bubble3D val="0"/>
            <c:spPr>
              <a:solidFill>
                <a:srgbClr val="006965"/>
              </a:solidFill>
              <a:ln>
                <a:noFill/>
              </a:ln>
              <a:effectLst/>
            </c:spPr>
            <c:extLst>
              <c:ext xmlns:c16="http://schemas.microsoft.com/office/drawing/2014/chart" uri="{C3380CC4-5D6E-409C-BE32-E72D297353CC}">
                <c16:uniqueId val="{00000009-BD77-45DB-A09E-56385949BAD0}"/>
              </c:ext>
            </c:extLst>
          </c:dPt>
          <c:dPt>
            <c:idx val="9"/>
            <c:invertIfNegative val="0"/>
            <c:bubble3D val="0"/>
            <c:spPr>
              <a:solidFill>
                <a:srgbClr val="006965"/>
              </a:solidFill>
              <a:ln>
                <a:noFill/>
              </a:ln>
              <a:effectLst/>
            </c:spPr>
            <c:extLst>
              <c:ext xmlns:c16="http://schemas.microsoft.com/office/drawing/2014/chart" uri="{C3380CC4-5D6E-409C-BE32-E72D297353CC}">
                <c16:uniqueId val="{0000000B-BD77-45DB-A09E-56385949BAD0}"/>
              </c:ext>
            </c:extLst>
          </c:dPt>
          <c:dPt>
            <c:idx val="10"/>
            <c:invertIfNegative val="0"/>
            <c:bubble3D val="0"/>
            <c:spPr>
              <a:solidFill>
                <a:srgbClr val="006965"/>
              </a:solidFill>
              <a:ln>
                <a:noFill/>
              </a:ln>
              <a:effectLst/>
            </c:spPr>
            <c:extLst>
              <c:ext xmlns:c16="http://schemas.microsoft.com/office/drawing/2014/chart" uri="{C3380CC4-5D6E-409C-BE32-E72D297353CC}">
                <c16:uniqueId val="{0000000D-BD77-45DB-A09E-56385949BAD0}"/>
              </c:ext>
            </c:extLst>
          </c:dPt>
          <c:dPt>
            <c:idx val="11"/>
            <c:invertIfNegative val="0"/>
            <c:bubble3D val="0"/>
            <c:spPr>
              <a:solidFill>
                <a:srgbClr val="006965"/>
              </a:solidFill>
              <a:ln>
                <a:noFill/>
              </a:ln>
              <a:effectLst/>
            </c:spPr>
            <c:extLst>
              <c:ext xmlns:c16="http://schemas.microsoft.com/office/drawing/2014/chart" uri="{C3380CC4-5D6E-409C-BE32-E72D297353CC}">
                <c16:uniqueId val="{0000000F-BD77-45DB-A09E-56385949BAD0}"/>
              </c:ext>
            </c:extLst>
          </c:dPt>
          <c:dPt>
            <c:idx val="12"/>
            <c:invertIfNegative val="0"/>
            <c:bubble3D val="0"/>
            <c:spPr>
              <a:solidFill>
                <a:srgbClr val="006965"/>
              </a:solidFill>
              <a:ln>
                <a:noFill/>
              </a:ln>
              <a:effectLst/>
            </c:spPr>
            <c:extLst>
              <c:ext xmlns:c16="http://schemas.microsoft.com/office/drawing/2014/chart" uri="{C3380CC4-5D6E-409C-BE32-E72D297353CC}">
                <c16:uniqueId val="{00000011-BD77-45DB-A09E-56385949BAD0}"/>
              </c:ext>
            </c:extLst>
          </c:dPt>
          <c:dPt>
            <c:idx val="13"/>
            <c:invertIfNegative val="0"/>
            <c:bubble3D val="0"/>
            <c:spPr>
              <a:solidFill>
                <a:srgbClr val="006965"/>
              </a:solidFill>
              <a:ln>
                <a:noFill/>
              </a:ln>
              <a:effectLst/>
            </c:spPr>
            <c:extLst>
              <c:ext xmlns:c16="http://schemas.microsoft.com/office/drawing/2014/chart" uri="{C3380CC4-5D6E-409C-BE32-E72D297353CC}">
                <c16:uniqueId val="{00000013-BD77-45DB-A09E-56385949BAD0}"/>
              </c:ext>
            </c:extLst>
          </c:dPt>
          <c:dPt>
            <c:idx val="14"/>
            <c:invertIfNegative val="0"/>
            <c:bubble3D val="0"/>
            <c:spPr>
              <a:solidFill>
                <a:srgbClr val="006965"/>
              </a:solidFill>
              <a:ln>
                <a:noFill/>
              </a:ln>
              <a:effectLst/>
            </c:spPr>
            <c:extLst>
              <c:ext xmlns:c16="http://schemas.microsoft.com/office/drawing/2014/chart" uri="{C3380CC4-5D6E-409C-BE32-E72D297353CC}">
                <c16:uniqueId val="{00000015-BD77-45DB-A09E-56385949BAD0}"/>
              </c:ext>
            </c:extLst>
          </c:dPt>
          <c:dPt>
            <c:idx val="15"/>
            <c:invertIfNegative val="0"/>
            <c:bubble3D val="0"/>
            <c:spPr>
              <a:solidFill>
                <a:srgbClr val="006965"/>
              </a:solidFill>
              <a:ln>
                <a:noFill/>
              </a:ln>
              <a:effectLst/>
            </c:spPr>
            <c:extLst>
              <c:ext xmlns:c16="http://schemas.microsoft.com/office/drawing/2014/chart" uri="{C3380CC4-5D6E-409C-BE32-E72D297353CC}">
                <c16:uniqueId val="{00000017-BD77-45DB-A09E-56385949BAD0}"/>
              </c:ext>
            </c:extLst>
          </c:dPt>
          <c:dPt>
            <c:idx val="16"/>
            <c:invertIfNegative val="0"/>
            <c:bubble3D val="0"/>
            <c:spPr>
              <a:solidFill>
                <a:srgbClr val="006965"/>
              </a:solidFill>
              <a:ln>
                <a:noFill/>
              </a:ln>
              <a:effectLst/>
            </c:spPr>
            <c:extLst>
              <c:ext xmlns:c16="http://schemas.microsoft.com/office/drawing/2014/chart" uri="{C3380CC4-5D6E-409C-BE32-E72D297353CC}">
                <c16:uniqueId val="{00000019-BD77-45DB-A09E-56385949BAD0}"/>
              </c:ext>
            </c:extLst>
          </c:dPt>
          <c:dPt>
            <c:idx val="18"/>
            <c:invertIfNegative val="0"/>
            <c:bubble3D val="0"/>
            <c:spPr>
              <a:solidFill>
                <a:srgbClr val="006965"/>
              </a:solidFill>
              <a:ln>
                <a:noFill/>
              </a:ln>
              <a:effectLst/>
            </c:spPr>
            <c:extLst>
              <c:ext xmlns:c16="http://schemas.microsoft.com/office/drawing/2014/chart" uri="{C3380CC4-5D6E-409C-BE32-E72D297353CC}">
                <c16:uniqueId val="{0000001B-BD77-45DB-A09E-56385949BAD0}"/>
              </c:ext>
            </c:extLst>
          </c:dPt>
          <c:dPt>
            <c:idx val="19"/>
            <c:invertIfNegative val="0"/>
            <c:bubble3D val="0"/>
            <c:spPr>
              <a:solidFill>
                <a:srgbClr val="006965"/>
              </a:solidFill>
              <a:ln>
                <a:noFill/>
              </a:ln>
              <a:effectLst/>
            </c:spPr>
            <c:extLst>
              <c:ext xmlns:c16="http://schemas.microsoft.com/office/drawing/2014/chart" uri="{C3380CC4-5D6E-409C-BE32-E72D297353CC}">
                <c16:uniqueId val="{0000001D-BD77-45DB-A09E-56385949BAD0}"/>
              </c:ext>
            </c:extLst>
          </c:dPt>
          <c:dPt>
            <c:idx val="20"/>
            <c:invertIfNegative val="0"/>
            <c:bubble3D val="0"/>
            <c:spPr>
              <a:solidFill>
                <a:srgbClr val="006965"/>
              </a:solidFill>
              <a:ln>
                <a:noFill/>
              </a:ln>
              <a:effectLst/>
            </c:spPr>
            <c:extLst>
              <c:ext xmlns:c16="http://schemas.microsoft.com/office/drawing/2014/chart" uri="{C3380CC4-5D6E-409C-BE32-E72D297353CC}">
                <c16:uniqueId val="{0000001F-BD77-45DB-A09E-56385949BAD0}"/>
              </c:ext>
            </c:extLst>
          </c:dPt>
          <c:dPt>
            <c:idx val="22"/>
            <c:invertIfNegative val="0"/>
            <c:bubble3D val="0"/>
            <c:spPr>
              <a:solidFill>
                <a:srgbClr val="006965"/>
              </a:solidFill>
              <a:ln>
                <a:noFill/>
              </a:ln>
              <a:effectLst/>
            </c:spPr>
            <c:extLst>
              <c:ext xmlns:c16="http://schemas.microsoft.com/office/drawing/2014/chart" uri="{C3380CC4-5D6E-409C-BE32-E72D297353CC}">
                <c16:uniqueId val="{00000021-BD77-45DB-A09E-56385949BAD0}"/>
              </c:ext>
            </c:extLst>
          </c:dPt>
          <c:dPt>
            <c:idx val="25"/>
            <c:invertIfNegative val="0"/>
            <c:bubble3D val="0"/>
            <c:spPr>
              <a:solidFill>
                <a:srgbClr val="006965"/>
              </a:solidFill>
              <a:ln>
                <a:noFill/>
              </a:ln>
              <a:effectLst/>
            </c:spPr>
            <c:extLst>
              <c:ext xmlns:c16="http://schemas.microsoft.com/office/drawing/2014/chart" uri="{C3380CC4-5D6E-409C-BE32-E72D297353CC}">
                <c16:uniqueId val="{00000023-BD77-45DB-A09E-56385949BAD0}"/>
              </c:ext>
            </c:extLst>
          </c:dPt>
          <c:cat>
            <c:strRef>
              <c:f>'[Claimant Count Data by Month (from March 2020) - MASTER.xlsx]Claimant rate by LEP'!$A$48:$A$85</c:f>
              <c:strCache>
                <c:ptCount val="38"/>
                <c:pt idx="0">
                  <c:v>London</c:v>
                </c:pt>
                <c:pt idx="1">
                  <c:v>Greater Birmingham and Solihull</c:v>
                </c:pt>
                <c:pt idx="2">
                  <c:v>Leeds City Region</c:v>
                </c:pt>
                <c:pt idx="3">
                  <c:v>Thames Valley Berkshire</c:v>
                </c:pt>
                <c:pt idx="4">
                  <c:v>Leicester and Leicestershire</c:v>
                </c:pt>
                <c:pt idx="5">
                  <c:v>South East Midlands</c:v>
                </c:pt>
                <c:pt idx="6">
                  <c:v>Greater Manchester</c:v>
                </c:pt>
                <c:pt idx="7">
                  <c:v>Buckinghamshire</c:v>
                </c:pt>
                <c:pt idx="8">
                  <c:v>Coventry and Warwickshire</c:v>
                </c:pt>
                <c:pt idx="9">
                  <c:v>Greater Cambridge Greater Peterborough</c:v>
                </c:pt>
                <c:pt idx="10">
                  <c:v>Solent</c:v>
                </c:pt>
                <c:pt idx="11">
                  <c:v>Enterprise M3</c:v>
                </c:pt>
                <c:pt idx="12">
                  <c:v>D2N2</c:v>
                </c:pt>
                <c:pt idx="13">
                  <c:v>Hertfordshire</c:v>
                </c:pt>
                <c:pt idx="14">
                  <c:v>South Yorkshire</c:v>
                </c:pt>
                <c:pt idx="15">
                  <c:v>Lancashire</c:v>
                </c:pt>
                <c:pt idx="16">
                  <c:v>Stoke-on-Trent and Staffordshire</c:v>
                </c:pt>
                <c:pt idx="17">
                  <c:v>Coast to Capital</c:v>
                </c:pt>
                <c:pt idx="18">
                  <c:v>Black Country</c:v>
                </c:pt>
                <c:pt idx="19">
                  <c:v>Dorset</c:v>
                </c:pt>
                <c:pt idx="20">
                  <c:v>OxLEP</c:v>
                </c:pt>
                <c:pt idx="21">
                  <c:v>Worcestershire</c:v>
                </c:pt>
                <c:pt idx="22">
                  <c:v>GFirst</c:v>
                </c:pt>
                <c:pt idx="23">
                  <c:v>South East</c:v>
                </c:pt>
                <c:pt idx="24">
                  <c:v>Swindon and Wiltshire</c:v>
                </c:pt>
                <c:pt idx="25">
                  <c:v>West of England</c:v>
                </c:pt>
                <c:pt idx="26">
                  <c:v>The Marches</c:v>
                </c:pt>
                <c:pt idx="27">
                  <c:v>New Anglia</c:v>
                </c:pt>
                <c:pt idx="28">
                  <c:v>York and North Yorkshire</c:v>
                </c:pt>
                <c:pt idx="29">
                  <c:v>Cornwall and Isles of Scilly</c:v>
                </c:pt>
                <c:pt idx="30">
                  <c:v>Liverpool City Region</c:v>
                </c:pt>
                <c:pt idx="31">
                  <c:v>Heart of the South West</c:v>
                </c:pt>
                <c:pt idx="32">
                  <c:v>Hull and East Yorkshire</c:v>
                </c:pt>
                <c:pt idx="33">
                  <c:v>Cheshire and Warrington</c:v>
                </c:pt>
                <c:pt idx="34">
                  <c:v>Greater Lincolnshire</c:v>
                </c:pt>
                <c:pt idx="35">
                  <c:v>Cumbria</c:v>
                </c:pt>
                <c:pt idx="36">
                  <c:v>Tees Valley</c:v>
                </c:pt>
                <c:pt idx="37">
                  <c:v>North East</c:v>
                </c:pt>
              </c:strCache>
            </c:strRef>
          </c:cat>
          <c:val>
            <c:numRef>
              <c:f>'[Claimant Count Data by Month (from March 2020) - MASTER.xlsx]Claimant rate by LEP'!$BA$48:$BA$85</c:f>
              <c:numCache>
                <c:formatCode>#,##0.0</c:formatCode>
                <c:ptCount val="38"/>
                <c:pt idx="0">
                  <c:v>2.1</c:v>
                </c:pt>
                <c:pt idx="1">
                  <c:v>1.7000000000000002</c:v>
                </c:pt>
                <c:pt idx="2">
                  <c:v>1.4</c:v>
                </c:pt>
                <c:pt idx="3">
                  <c:v>1.3000000000000003</c:v>
                </c:pt>
                <c:pt idx="4">
                  <c:v>1.2999999999999998</c:v>
                </c:pt>
                <c:pt idx="5">
                  <c:v>1.2999999999999998</c:v>
                </c:pt>
                <c:pt idx="6">
                  <c:v>1.2000000000000002</c:v>
                </c:pt>
                <c:pt idx="7">
                  <c:v>1.2</c:v>
                </c:pt>
                <c:pt idx="8">
                  <c:v>1.1999999999999997</c:v>
                </c:pt>
                <c:pt idx="9">
                  <c:v>1</c:v>
                </c:pt>
                <c:pt idx="10">
                  <c:v>1</c:v>
                </c:pt>
                <c:pt idx="11">
                  <c:v>0.90000000000000013</c:v>
                </c:pt>
                <c:pt idx="12">
                  <c:v>0.89999999999999991</c:v>
                </c:pt>
                <c:pt idx="13">
                  <c:v>0.89999999999999991</c:v>
                </c:pt>
                <c:pt idx="14">
                  <c:v>0.89999999999999991</c:v>
                </c:pt>
                <c:pt idx="15">
                  <c:v>0.80000000000000027</c:v>
                </c:pt>
                <c:pt idx="16">
                  <c:v>0.80000000000000027</c:v>
                </c:pt>
                <c:pt idx="17">
                  <c:v>0.79999999999999982</c:v>
                </c:pt>
                <c:pt idx="18">
                  <c:v>0.70000000000000018</c:v>
                </c:pt>
                <c:pt idx="19">
                  <c:v>0.70000000000000018</c:v>
                </c:pt>
                <c:pt idx="20">
                  <c:v>0.70000000000000018</c:v>
                </c:pt>
                <c:pt idx="21">
                  <c:v>0.70000000000000018</c:v>
                </c:pt>
                <c:pt idx="22">
                  <c:v>0.60000000000000009</c:v>
                </c:pt>
                <c:pt idx="23">
                  <c:v>0.60000000000000009</c:v>
                </c:pt>
                <c:pt idx="24">
                  <c:v>0.60000000000000009</c:v>
                </c:pt>
                <c:pt idx="25">
                  <c:v>0.60000000000000009</c:v>
                </c:pt>
                <c:pt idx="26">
                  <c:v>0.5</c:v>
                </c:pt>
                <c:pt idx="27">
                  <c:v>0.39999999999999991</c:v>
                </c:pt>
                <c:pt idx="28">
                  <c:v>0.39999999999999991</c:v>
                </c:pt>
                <c:pt idx="29">
                  <c:v>0.29999999999999982</c:v>
                </c:pt>
                <c:pt idx="30">
                  <c:v>0.29999999999999982</c:v>
                </c:pt>
                <c:pt idx="31">
                  <c:v>0.20000000000000018</c:v>
                </c:pt>
                <c:pt idx="32">
                  <c:v>0.20000000000000018</c:v>
                </c:pt>
                <c:pt idx="33">
                  <c:v>0.10000000000000009</c:v>
                </c:pt>
                <c:pt idx="34">
                  <c:v>9.9999999999999645E-2</c:v>
                </c:pt>
                <c:pt idx="35">
                  <c:v>-0.10000000000000009</c:v>
                </c:pt>
                <c:pt idx="36">
                  <c:v>-0.5</c:v>
                </c:pt>
                <c:pt idx="37">
                  <c:v>-0.50000000000000044</c:v>
                </c:pt>
              </c:numCache>
            </c:numRef>
          </c:val>
          <c:extLst>
            <c:ext xmlns:c16="http://schemas.microsoft.com/office/drawing/2014/chart" uri="{C3380CC4-5D6E-409C-BE32-E72D297353CC}">
              <c16:uniqueId val="{00000024-BD77-45DB-A09E-56385949BAD0}"/>
            </c:ext>
          </c:extLst>
        </c:ser>
        <c:dLbls>
          <c:showLegendKey val="0"/>
          <c:showVal val="0"/>
          <c:showCatName val="0"/>
          <c:showSerName val="0"/>
          <c:showPercent val="0"/>
          <c:showBubbleSize val="0"/>
        </c:dLbls>
        <c:gapWidth val="219"/>
        <c:overlap val="-27"/>
        <c:axId val="1332740128"/>
        <c:axId val="2014510160"/>
      </c:barChart>
      <c:catAx>
        <c:axId val="1332740128"/>
        <c:scaling>
          <c:orientation val="minMax"/>
        </c:scaling>
        <c:delete val="0"/>
        <c:axPos val="b"/>
        <c:numFmt formatCode="General" sourceLinked="1"/>
        <c:majorTickMark val="none"/>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014510160"/>
        <c:crosses val="autoZero"/>
        <c:auto val="1"/>
        <c:lblAlgn val="ctr"/>
        <c:lblOffset val="100"/>
        <c:noMultiLvlLbl val="0"/>
      </c:catAx>
      <c:valAx>
        <c:axId val="2014510160"/>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33274012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3" name="Title 1"/>
          <p:cNvSpPr txBox="1">
            <a:spLocks/>
          </p:cNvSpPr>
          <p:nvPr userDrawn="1"/>
        </p:nvSpPr>
        <p:spPr>
          <a:xfrm>
            <a:off x="913633" y="2130424"/>
            <a:ext cx="10354512" cy="1470025"/>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a:t>Click to edit Master title style</a:t>
            </a:r>
            <a:endParaRPr lang="en-GB"/>
          </a:p>
        </p:txBody>
      </p:sp>
      <p:sp>
        <p:nvSpPr>
          <p:cNvPr id="14" name="Subtitle 2"/>
          <p:cNvSpPr txBox="1">
            <a:spLocks/>
          </p:cNvSpPr>
          <p:nvPr userDrawn="1"/>
        </p:nvSpPr>
        <p:spPr>
          <a:xfrm>
            <a:off x="1827266" y="3886198"/>
            <a:ext cx="8527245" cy="1752600"/>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800" kern="1200">
                <a:solidFill>
                  <a:schemeClr val="tx1">
                    <a:tint val="75000"/>
                  </a:schemeClr>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400" kern="1200">
                <a:solidFill>
                  <a:schemeClr val="tx1">
                    <a:tint val="75000"/>
                  </a:schemeClr>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2000" kern="1200">
                <a:solidFill>
                  <a:schemeClr val="tx1">
                    <a:tint val="75000"/>
                  </a:schemeClr>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9pPr>
          </a:lstStyle>
          <a:p>
            <a:r>
              <a:rPr lang="en-US"/>
              <a:t>Click to edit Master subtitle style</a:t>
            </a:r>
            <a:endParaRPr lang="en-GB"/>
          </a:p>
        </p:txBody>
      </p:sp>
      <p:sp>
        <p:nvSpPr>
          <p:cNvPr id="16" name="Date Placeholder 3"/>
          <p:cNvSpPr txBox="1">
            <a:spLocks/>
          </p:cNvSpPr>
          <p:nvPr userDrawn="1"/>
        </p:nvSpPr>
        <p:spPr>
          <a:xfrm>
            <a:off x="609088" y="6356348"/>
            <a:ext cx="2842415"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EA3FF8B-3D7E-40A3-972F-2290F6E679E5}" type="datetimeFigureOut">
              <a:rPr lang="en-GB" smtClean="0"/>
              <a:pPr/>
              <a:t>13/06/2024</a:t>
            </a:fld>
            <a:endParaRPr lang="en-GB"/>
          </a:p>
        </p:txBody>
      </p:sp>
      <p:sp>
        <p:nvSpPr>
          <p:cNvPr id="20" name="Slide Number Placeholder 5"/>
          <p:cNvSpPr txBox="1">
            <a:spLocks/>
          </p:cNvSpPr>
          <p:nvPr userDrawn="1"/>
        </p:nvSpPr>
        <p:spPr>
          <a:xfrm>
            <a:off x="8730274" y="6356348"/>
            <a:ext cx="2842415"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10B5BB9-13EB-4BF4-AFFE-1FD7252BD932}" type="slidenum">
              <a:rPr lang="en-GB" smtClean="0"/>
              <a:pPr/>
              <a:t>‹#›</a:t>
            </a:fld>
            <a:endParaRPr lang="en-GB"/>
          </a:p>
        </p:txBody>
      </p:sp>
      <p:sp>
        <p:nvSpPr>
          <p:cNvPr id="21" name="Title 1"/>
          <p:cNvSpPr txBox="1">
            <a:spLocks/>
          </p:cNvSpPr>
          <p:nvPr userDrawn="1"/>
        </p:nvSpPr>
        <p:spPr>
          <a:xfrm>
            <a:off x="913633" y="2130424"/>
            <a:ext cx="10354512" cy="1470025"/>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t>Click to edit Master title style</a:t>
            </a:r>
            <a:endParaRPr lang="en-GB"/>
          </a:p>
        </p:txBody>
      </p:sp>
      <p:sp>
        <p:nvSpPr>
          <p:cNvPr id="22" name="Subtitle 2"/>
          <p:cNvSpPr txBox="1">
            <a:spLocks/>
          </p:cNvSpPr>
          <p:nvPr userDrawn="1"/>
        </p:nvSpPr>
        <p:spPr>
          <a:xfrm>
            <a:off x="1827266" y="3886198"/>
            <a:ext cx="8527245" cy="175260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r>
              <a:rPr lang="en-US"/>
              <a:t>Click to edit Master subtitle style</a:t>
            </a:r>
            <a:endParaRPr lang="en-GB"/>
          </a:p>
        </p:txBody>
      </p:sp>
      <p:sp>
        <p:nvSpPr>
          <p:cNvPr id="24" name="Date Placeholder 3"/>
          <p:cNvSpPr txBox="1">
            <a:spLocks/>
          </p:cNvSpPr>
          <p:nvPr userDrawn="1"/>
        </p:nvSpPr>
        <p:spPr>
          <a:xfrm>
            <a:off x="609088" y="6356348"/>
            <a:ext cx="2842415" cy="365125"/>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BB2AC66C-F0BF-44A7-86C9-611CA48A43D7}" type="datetimeFigureOut">
              <a:rPr lang="en-GB" smtClean="0"/>
              <a:pPr/>
              <a:t>13/06/2024</a:t>
            </a:fld>
            <a:endParaRPr lang="en-GB"/>
          </a:p>
        </p:txBody>
      </p:sp>
      <p:sp>
        <p:nvSpPr>
          <p:cNvPr id="25" name="Slide Number Placeholder 5"/>
          <p:cNvSpPr txBox="1">
            <a:spLocks/>
          </p:cNvSpPr>
          <p:nvPr userDrawn="1"/>
        </p:nvSpPr>
        <p:spPr>
          <a:xfrm>
            <a:off x="8730274" y="6356348"/>
            <a:ext cx="2842415"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4AF9087-94BC-415C-8A96-1D40BD70811D}" type="slidenum">
              <a:rPr lang="en-GB" smtClean="0"/>
              <a:pPr/>
              <a:t>‹#›</a:t>
            </a:fld>
            <a:endParaRPr lang="en-GB"/>
          </a:p>
        </p:txBody>
      </p:sp>
      <p:sp>
        <p:nvSpPr>
          <p:cNvPr id="26" name="Rectangle 25"/>
          <p:cNvSpPr/>
          <p:nvPr userDrawn="1"/>
        </p:nvSpPr>
        <p:spPr>
          <a:xfrm flipV="1">
            <a:off x="-2" y="0"/>
            <a:ext cx="12191998" cy="6857999"/>
          </a:xfrm>
          <a:prstGeom prst="rect">
            <a:avLst/>
          </a:prstGeom>
          <a:gradFill flip="none" rotWithShape="1">
            <a:gsLst>
              <a:gs pos="0">
                <a:schemeClr val="tx2"/>
              </a:gs>
              <a:gs pos="100000">
                <a:schemeClr val="accent1"/>
              </a:gs>
              <a:gs pos="44000">
                <a:srgbClr val="006AB4"/>
              </a:gs>
            </a:gsLst>
            <a:lin ang="192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nvGrpSpPr>
          <p:cNvPr id="8" name="Group 7"/>
          <p:cNvGrpSpPr/>
          <p:nvPr userDrawn="1"/>
        </p:nvGrpSpPr>
        <p:grpSpPr>
          <a:xfrm flipH="1">
            <a:off x="4" y="1725404"/>
            <a:ext cx="12191996" cy="5132596"/>
            <a:chOff x="1" y="1725401"/>
            <a:chExt cx="12191996" cy="5132596"/>
          </a:xfrm>
        </p:grpSpPr>
        <p:sp>
          <p:nvSpPr>
            <p:cNvPr id="27" name="Google Shape;12;p2"/>
            <p:cNvSpPr/>
            <p:nvPr userDrawn="1"/>
          </p:nvSpPr>
          <p:spPr>
            <a:xfrm rot="10800000" flipH="1">
              <a:off x="1" y="1725401"/>
              <a:ext cx="2743198" cy="1645202"/>
            </a:xfrm>
            <a:custGeom>
              <a:avLst/>
              <a:gdLst/>
              <a:ahLst/>
              <a:cxnLst/>
              <a:rect l="l" t="t" r="r" b="b"/>
              <a:pathLst>
                <a:path w="642784" h="385464" extrusionOk="0">
                  <a:moveTo>
                    <a:pt x="0" y="113368"/>
                  </a:moveTo>
                  <a:lnTo>
                    <a:pt x="0" y="385724"/>
                  </a:lnTo>
                  <a:lnTo>
                    <a:pt x="642784" y="272355"/>
                  </a:lnTo>
                  <a:lnTo>
                    <a:pt x="642784" y="0"/>
                  </a:lnTo>
                  <a:lnTo>
                    <a:pt x="0" y="113368"/>
                  </a:lnTo>
                  <a:close/>
                </a:path>
              </a:pathLst>
            </a:custGeom>
            <a:gradFill>
              <a:gsLst>
                <a:gs pos="0">
                  <a:srgbClr val="00001A">
                    <a:alpha val="7843"/>
                  </a:srgbClr>
                </a:gs>
                <a:gs pos="100000">
                  <a:srgbClr val="00001A">
                    <a:alpha val="1960"/>
                  </a:srgbClr>
                </a:gs>
              </a:gsLst>
              <a:lin ang="599887" scaled="0"/>
            </a:gra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2200">
                <a:solidFill>
                  <a:srgbClr val="000000"/>
                </a:solidFill>
                <a:latin typeface="Calibri"/>
                <a:ea typeface="Calibri"/>
                <a:cs typeface="Calibri"/>
                <a:sym typeface="Calibri"/>
              </a:endParaRPr>
            </a:p>
          </p:txBody>
        </p:sp>
        <p:sp>
          <p:nvSpPr>
            <p:cNvPr id="28" name="Google Shape;13;p2"/>
            <p:cNvSpPr/>
            <p:nvPr userDrawn="1"/>
          </p:nvSpPr>
          <p:spPr>
            <a:xfrm rot="10800000" flipH="1">
              <a:off x="1727199" y="5517695"/>
              <a:ext cx="7600947" cy="1340302"/>
            </a:xfrm>
            <a:custGeom>
              <a:avLst/>
              <a:gdLst/>
              <a:ahLst/>
              <a:cxnLst/>
              <a:rect l="l" t="t" r="r" b="b"/>
              <a:pathLst>
                <a:path w="1781048" h="314027" extrusionOk="0">
                  <a:moveTo>
                    <a:pt x="238155" y="0"/>
                  </a:moveTo>
                  <a:lnTo>
                    <a:pt x="0" y="42004"/>
                  </a:lnTo>
                  <a:lnTo>
                    <a:pt x="0" y="314359"/>
                  </a:lnTo>
                  <a:lnTo>
                    <a:pt x="1782389" y="0"/>
                  </a:lnTo>
                  <a:lnTo>
                    <a:pt x="238155" y="0"/>
                  </a:lnTo>
                  <a:close/>
                </a:path>
              </a:pathLst>
            </a:custGeom>
            <a:gradFill>
              <a:gsLst>
                <a:gs pos="0">
                  <a:srgbClr val="00001A">
                    <a:alpha val="7843"/>
                  </a:srgbClr>
                </a:gs>
                <a:gs pos="100000">
                  <a:srgbClr val="00001A">
                    <a:alpha val="1960"/>
                  </a:srgbClr>
                </a:gs>
              </a:gsLst>
              <a:lin ang="599887" scaled="0"/>
            </a:gra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2200">
                <a:solidFill>
                  <a:srgbClr val="000000"/>
                </a:solidFill>
                <a:latin typeface="Calibri"/>
                <a:ea typeface="Calibri"/>
                <a:cs typeface="Calibri"/>
                <a:sym typeface="Calibri"/>
              </a:endParaRPr>
            </a:p>
          </p:txBody>
        </p:sp>
        <p:sp>
          <p:nvSpPr>
            <p:cNvPr id="29" name="Google Shape;14;p2"/>
            <p:cNvSpPr/>
            <p:nvPr userDrawn="1"/>
          </p:nvSpPr>
          <p:spPr>
            <a:xfrm rot="10800000" flipH="1">
              <a:off x="7753345" y="4255937"/>
              <a:ext cx="4438646" cy="1943757"/>
            </a:xfrm>
            <a:custGeom>
              <a:avLst/>
              <a:gdLst/>
              <a:ahLst/>
              <a:cxnLst/>
              <a:rect l="l" t="t" r="r" b="b"/>
              <a:pathLst>
                <a:path w="1040060" h="455414" extrusionOk="0">
                  <a:moveTo>
                    <a:pt x="1040061" y="0"/>
                  </a:moveTo>
                  <a:lnTo>
                    <a:pt x="0" y="184194"/>
                  </a:lnTo>
                  <a:lnTo>
                    <a:pt x="0" y="456550"/>
                  </a:lnTo>
                  <a:lnTo>
                    <a:pt x="1040061" y="272355"/>
                  </a:lnTo>
                  <a:lnTo>
                    <a:pt x="1040061" y="0"/>
                  </a:lnTo>
                  <a:close/>
                </a:path>
              </a:pathLst>
            </a:custGeom>
            <a:gradFill>
              <a:gsLst>
                <a:gs pos="0">
                  <a:srgbClr val="00001A">
                    <a:alpha val="1960"/>
                  </a:srgbClr>
                </a:gs>
                <a:gs pos="100000">
                  <a:srgbClr val="00001A">
                    <a:alpha val="7843"/>
                  </a:srgbClr>
                </a:gs>
              </a:gsLst>
              <a:lin ang="599887" scaled="0"/>
            </a:gra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2200">
                <a:solidFill>
                  <a:srgbClr val="000000"/>
                </a:solidFill>
                <a:latin typeface="Calibri"/>
                <a:ea typeface="Calibri"/>
                <a:cs typeface="Calibri"/>
                <a:sym typeface="Calibri"/>
              </a:endParaRPr>
            </a:p>
          </p:txBody>
        </p:sp>
        <p:sp>
          <p:nvSpPr>
            <p:cNvPr id="31" name="Google Shape;16;p2"/>
            <p:cNvSpPr/>
            <p:nvPr userDrawn="1"/>
          </p:nvSpPr>
          <p:spPr>
            <a:xfrm rot="10800000" flipH="1">
              <a:off x="10915648" y="2490041"/>
              <a:ext cx="1276349" cy="1384766"/>
            </a:xfrm>
            <a:custGeom>
              <a:avLst/>
              <a:gdLst/>
              <a:ahLst/>
              <a:cxnLst/>
              <a:rect l="l" t="t" r="r" b="b"/>
              <a:pathLst>
                <a:path w="299073" h="324445" extrusionOk="0">
                  <a:moveTo>
                    <a:pt x="299073" y="0"/>
                  </a:moveTo>
                  <a:lnTo>
                    <a:pt x="0" y="52748"/>
                  </a:lnTo>
                  <a:lnTo>
                    <a:pt x="0" y="325103"/>
                  </a:lnTo>
                  <a:lnTo>
                    <a:pt x="299073" y="272355"/>
                  </a:lnTo>
                  <a:lnTo>
                    <a:pt x="299073" y="0"/>
                  </a:lnTo>
                  <a:close/>
                </a:path>
              </a:pathLst>
            </a:custGeom>
            <a:gradFill>
              <a:gsLst>
                <a:gs pos="0">
                  <a:srgbClr val="00001A">
                    <a:alpha val="7843"/>
                  </a:srgbClr>
                </a:gs>
                <a:gs pos="100000">
                  <a:srgbClr val="00001A">
                    <a:alpha val="1960"/>
                  </a:srgbClr>
                </a:gs>
              </a:gsLst>
              <a:lin ang="599887" scaled="0"/>
            </a:gra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2200">
                <a:solidFill>
                  <a:srgbClr val="000000"/>
                </a:solidFill>
                <a:latin typeface="Calibri"/>
                <a:ea typeface="Calibri"/>
                <a:cs typeface="Calibri"/>
                <a:sym typeface="Calibri"/>
              </a:endParaRPr>
            </a:p>
          </p:txBody>
        </p:sp>
        <p:sp>
          <p:nvSpPr>
            <p:cNvPr id="32" name="Google Shape;17;p2"/>
            <p:cNvSpPr/>
            <p:nvPr userDrawn="1"/>
          </p:nvSpPr>
          <p:spPr>
            <a:xfrm rot="10800000" flipH="1">
              <a:off x="2730496" y="4531589"/>
              <a:ext cx="2381247" cy="1581685"/>
            </a:xfrm>
            <a:custGeom>
              <a:avLst/>
              <a:gdLst/>
              <a:ahLst/>
              <a:cxnLst/>
              <a:rect l="l" t="t" r="r" b="b"/>
              <a:pathLst>
                <a:path w="557972" h="370582" extrusionOk="0">
                  <a:moveTo>
                    <a:pt x="0" y="98410"/>
                  </a:moveTo>
                  <a:lnTo>
                    <a:pt x="0" y="370765"/>
                  </a:lnTo>
                  <a:lnTo>
                    <a:pt x="557973" y="272355"/>
                  </a:lnTo>
                  <a:lnTo>
                    <a:pt x="557973" y="0"/>
                  </a:lnTo>
                  <a:lnTo>
                    <a:pt x="0" y="98410"/>
                  </a:lnTo>
                  <a:close/>
                </a:path>
              </a:pathLst>
            </a:custGeom>
            <a:gradFill>
              <a:gsLst>
                <a:gs pos="0">
                  <a:srgbClr val="FFFFFF">
                    <a:alpha val="4705"/>
                  </a:srgbClr>
                </a:gs>
                <a:gs pos="100000">
                  <a:srgbClr val="FFFFFF">
                    <a:alpha val="11764"/>
                  </a:srgbClr>
                </a:gs>
              </a:gsLst>
              <a:lin ang="599887" scaled="0"/>
            </a:gra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2200">
                <a:solidFill>
                  <a:srgbClr val="000000"/>
                </a:solidFill>
                <a:latin typeface="Calibri"/>
                <a:ea typeface="Calibri"/>
                <a:cs typeface="Calibri"/>
                <a:sym typeface="Calibri"/>
              </a:endParaRPr>
            </a:p>
          </p:txBody>
        </p:sp>
        <p:sp>
          <p:nvSpPr>
            <p:cNvPr id="33" name="Google Shape;18;p2"/>
            <p:cNvSpPr/>
            <p:nvPr userDrawn="1"/>
          </p:nvSpPr>
          <p:spPr>
            <a:xfrm rot="10800000" flipH="1">
              <a:off x="11366499" y="3735061"/>
              <a:ext cx="825498" cy="1302188"/>
            </a:xfrm>
            <a:custGeom>
              <a:avLst/>
              <a:gdLst/>
              <a:ahLst/>
              <a:cxnLst/>
              <a:rect l="l" t="t" r="r" b="b"/>
              <a:pathLst>
                <a:path w="193430" h="305097" extrusionOk="0">
                  <a:moveTo>
                    <a:pt x="193430" y="0"/>
                  </a:moveTo>
                  <a:lnTo>
                    <a:pt x="0" y="34116"/>
                  </a:lnTo>
                  <a:lnTo>
                    <a:pt x="0" y="306471"/>
                  </a:lnTo>
                  <a:lnTo>
                    <a:pt x="193430" y="272355"/>
                  </a:lnTo>
                  <a:lnTo>
                    <a:pt x="193430" y="0"/>
                  </a:lnTo>
                  <a:close/>
                </a:path>
              </a:pathLst>
            </a:custGeom>
            <a:gradFill>
              <a:gsLst>
                <a:gs pos="0">
                  <a:srgbClr val="FFFFFF">
                    <a:alpha val="11764"/>
                  </a:srgbClr>
                </a:gs>
                <a:gs pos="100000">
                  <a:srgbClr val="FFFFFF">
                    <a:alpha val="4705"/>
                  </a:srgbClr>
                </a:gs>
              </a:gsLst>
              <a:lin ang="599887" scaled="0"/>
            </a:gra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2200">
                <a:solidFill>
                  <a:srgbClr val="000000"/>
                </a:solidFill>
                <a:latin typeface="Calibri"/>
                <a:ea typeface="Calibri"/>
                <a:cs typeface="Calibri"/>
                <a:sym typeface="Calibri"/>
              </a:endParaRPr>
            </a:p>
          </p:txBody>
        </p:sp>
      </p:grpSp>
      <p:sp>
        <p:nvSpPr>
          <p:cNvPr id="4" name="Date Placeholder 3"/>
          <p:cNvSpPr>
            <a:spLocks noGrp="1"/>
          </p:cNvSpPr>
          <p:nvPr userDrawn="1">
            <p:ph type="dt" sz="half" idx="10"/>
          </p:nvPr>
        </p:nvSpPr>
        <p:spPr>
          <a:xfrm>
            <a:off x="838200" y="6191619"/>
            <a:ext cx="2743200" cy="365125"/>
          </a:xfrm>
          <a:prstGeom prst="rect">
            <a:avLst/>
          </a:prstGeom>
        </p:spPr>
        <p:txBody>
          <a:bodyPr/>
          <a:lstStyle/>
          <a:p>
            <a:fld id="{C9215B87-3049-4CCA-8D28-C8F0F29ED1B4}" type="datetimeFigureOut">
              <a:rPr lang="en-GB" smtClean="0"/>
              <a:t>13/06/2024</a:t>
            </a:fld>
            <a:endParaRPr lang="en-GB"/>
          </a:p>
        </p:txBody>
      </p:sp>
      <p:sp>
        <p:nvSpPr>
          <p:cNvPr id="5" name="Footer Placeholder 4"/>
          <p:cNvSpPr>
            <a:spLocks noGrp="1"/>
          </p:cNvSpPr>
          <p:nvPr userDrawn="1">
            <p:ph type="ftr" sz="quarter" idx="11"/>
          </p:nvPr>
        </p:nvSpPr>
        <p:spPr>
          <a:xfrm>
            <a:off x="4038600" y="6191619"/>
            <a:ext cx="4114800" cy="365125"/>
          </a:xfrm>
          <a:prstGeom prst="rect">
            <a:avLst/>
          </a:prstGeom>
        </p:spPr>
        <p:txBody>
          <a:bodyPr/>
          <a:lstStyle/>
          <a:p>
            <a:endParaRPr lang="en-GB" dirty="0"/>
          </a:p>
        </p:txBody>
      </p:sp>
      <p:sp>
        <p:nvSpPr>
          <p:cNvPr id="6" name="Slide Number Placeholder 5"/>
          <p:cNvSpPr>
            <a:spLocks noGrp="1"/>
          </p:cNvSpPr>
          <p:nvPr userDrawn="1">
            <p:ph type="sldNum" sz="quarter" idx="12"/>
          </p:nvPr>
        </p:nvSpPr>
        <p:spPr>
          <a:xfrm>
            <a:off x="8610600" y="6191619"/>
            <a:ext cx="2743200" cy="365125"/>
          </a:xfrm>
          <a:prstGeom prst="rect">
            <a:avLst/>
          </a:prstGeom>
        </p:spPr>
        <p:txBody>
          <a:bodyPr/>
          <a:lstStyle/>
          <a:p>
            <a:fld id="{6575811E-14ED-4629-90CC-79E112007BFC}" type="slidenum">
              <a:rPr lang="en-GB" smtClean="0"/>
              <a:t>‹#›</a:t>
            </a:fld>
            <a:endParaRPr lang="en-GB" dirty="0"/>
          </a:p>
        </p:txBody>
      </p:sp>
      <p:pic>
        <p:nvPicPr>
          <p:cNvPr id="30" name="Picture 29"/>
          <p:cNvPicPr>
            <a:picLocks noChangeAspect="1"/>
          </p:cNvPicPr>
          <p:nvPr userDrawn="1"/>
        </p:nvPicPr>
        <p:blipFill rotWithShape="1">
          <a:blip r:embed="rId2" cstate="print">
            <a:extLst>
              <a:ext uri="{28A0092B-C50C-407E-A947-70E740481C1C}">
                <a14:useLocalDpi xmlns:a14="http://schemas.microsoft.com/office/drawing/2010/main" val="0"/>
              </a:ext>
            </a:extLst>
          </a:blip>
          <a:srcRect t="4862"/>
          <a:stretch/>
        </p:blipFill>
        <p:spPr>
          <a:xfrm>
            <a:off x="513858" y="0"/>
            <a:ext cx="1427067" cy="1818895"/>
          </a:xfrm>
          <a:prstGeom prst="rect">
            <a:avLst/>
          </a:prstGeom>
        </p:spPr>
      </p:pic>
      <p:pic>
        <p:nvPicPr>
          <p:cNvPr id="3" name="Picture 2"/>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153141" y="5096009"/>
            <a:ext cx="3054042" cy="1767693"/>
          </a:xfrm>
          <a:prstGeom prst="rect">
            <a:avLst/>
          </a:prstGeom>
        </p:spPr>
      </p:pic>
    </p:spTree>
    <p:extLst>
      <p:ext uri="{BB962C8B-B14F-4D97-AF65-F5344CB8AC3E}">
        <p14:creationId xmlns:p14="http://schemas.microsoft.com/office/powerpoint/2010/main" val="34623665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p:cNvSpPr>
            <a:spLocks noGrp="1"/>
          </p:cNvSpPr>
          <p:nvPr>
            <p:ph type="dt" sz="half" idx="10"/>
          </p:nvPr>
        </p:nvSpPr>
        <p:spPr>
          <a:xfrm>
            <a:off x="838200" y="6191619"/>
            <a:ext cx="2743200" cy="365125"/>
          </a:xfrm>
          <a:prstGeom prst="rect">
            <a:avLst/>
          </a:prstGeom>
        </p:spPr>
        <p:txBody>
          <a:bodyPr/>
          <a:lstStyle/>
          <a:p>
            <a:fld id="{C9215B87-3049-4CCA-8D28-C8F0F29ED1B4}" type="datetimeFigureOut">
              <a:rPr lang="en-GB" smtClean="0"/>
              <a:t>13/06/2024</a:t>
            </a:fld>
            <a:endParaRPr lang="en-GB"/>
          </a:p>
        </p:txBody>
      </p:sp>
      <p:sp>
        <p:nvSpPr>
          <p:cNvPr id="5" name="Footer Placeholder 4"/>
          <p:cNvSpPr>
            <a:spLocks noGrp="1"/>
          </p:cNvSpPr>
          <p:nvPr>
            <p:ph type="ftr" sz="quarter" idx="11"/>
          </p:nvPr>
        </p:nvSpPr>
        <p:spPr>
          <a:xfrm>
            <a:off x="4038600" y="6191619"/>
            <a:ext cx="4114800" cy="365125"/>
          </a:xfrm>
          <a:prstGeom prst="rect">
            <a:avLst/>
          </a:prstGeom>
        </p:spPr>
        <p:txBody>
          <a:bodyPr/>
          <a:lstStyle/>
          <a:p>
            <a:endParaRPr lang="en-GB"/>
          </a:p>
        </p:txBody>
      </p:sp>
      <p:sp>
        <p:nvSpPr>
          <p:cNvPr id="6" name="Slide Number Placeholder 5"/>
          <p:cNvSpPr>
            <a:spLocks noGrp="1"/>
          </p:cNvSpPr>
          <p:nvPr>
            <p:ph type="sldNum" sz="quarter" idx="12"/>
          </p:nvPr>
        </p:nvSpPr>
        <p:spPr>
          <a:xfrm>
            <a:off x="8610600" y="6191619"/>
            <a:ext cx="2743200" cy="365125"/>
          </a:xfrm>
          <a:prstGeom prst="rect">
            <a:avLst/>
          </a:prstGeom>
        </p:spPr>
        <p:txBody>
          <a:bodyPr/>
          <a:lstStyle/>
          <a:p>
            <a:fld id="{6575811E-14ED-4629-90CC-79E112007BFC}" type="slidenum">
              <a:rPr lang="en-GB" smtClean="0"/>
              <a:t>‹#›</a:t>
            </a:fld>
            <a:endParaRPr lang="en-GB"/>
          </a:p>
        </p:txBody>
      </p:sp>
    </p:spTree>
    <p:extLst>
      <p:ext uri="{BB962C8B-B14F-4D97-AF65-F5344CB8AC3E}">
        <p14:creationId xmlns:p14="http://schemas.microsoft.com/office/powerpoint/2010/main" val="20565857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GB"/>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p:cNvSpPr>
            <a:spLocks noGrp="1"/>
          </p:cNvSpPr>
          <p:nvPr>
            <p:ph type="dt" sz="half" idx="10"/>
          </p:nvPr>
        </p:nvSpPr>
        <p:spPr>
          <a:xfrm>
            <a:off x="838200" y="6191619"/>
            <a:ext cx="2743200" cy="365125"/>
          </a:xfrm>
          <a:prstGeom prst="rect">
            <a:avLst/>
          </a:prstGeom>
        </p:spPr>
        <p:txBody>
          <a:bodyPr/>
          <a:lstStyle/>
          <a:p>
            <a:fld id="{C9215B87-3049-4CCA-8D28-C8F0F29ED1B4}" type="datetimeFigureOut">
              <a:rPr lang="en-GB" smtClean="0"/>
              <a:t>13/06/2024</a:t>
            </a:fld>
            <a:endParaRPr lang="en-GB"/>
          </a:p>
        </p:txBody>
      </p:sp>
      <p:sp>
        <p:nvSpPr>
          <p:cNvPr id="5" name="Footer Placeholder 4"/>
          <p:cNvSpPr>
            <a:spLocks noGrp="1"/>
          </p:cNvSpPr>
          <p:nvPr>
            <p:ph type="ftr" sz="quarter" idx="11"/>
          </p:nvPr>
        </p:nvSpPr>
        <p:spPr>
          <a:xfrm>
            <a:off x="4038600" y="6191619"/>
            <a:ext cx="4114800" cy="365125"/>
          </a:xfrm>
          <a:prstGeom prst="rect">
            <a:avLst/>
          </a:prstGeom>
        </p:spPr>
        <p:txBody>
          <a:bodyPr/>
          <a:lstStyle/>
          <a:p>
            <a:endParaRPr lang="en-GB"/>
          </a:p>
        </p:txBody>
      </p:sp>
      <p:sp>
        <p:nvSpPr>
          <p:cNvPr id="6" name="Slide Number Placeholder 5"/>
          <p:cNvSpPr>
            <a:spLocks noGrp="1"/>
          </p:cNvSpPr>
          <p:nvPr>
            <p:ph type="sldNum" sz="quarter" idx="12"/>
          </p:nvPr>
        </p:nvSpPr>
        <p:spPr>
          <a:xfrm>
            <a:off x="8610600" y="6191619"/>
            <a:ext cx="2743200" cy="365125"/>
          </a:xfrm>
          <a:prstGeom prst="rect">
            <a:avLst/>
          </a:prstGeom>
        </p:spPr>
        <p:txBody>
          <a:bodyPr/>
          <a:lstStyle/>
          <a:p>
            <a:fld id="{6575811E-14ED-4629-90CC-79E112007BFC}" type="slidenum">
              <a:rPr lang="en-GB" smtClean="0"/>
              <a:t>‹#›</a:t>
            </a:fld>
            <a:endParaRPr lang="en-GB"/>
          </a:p>
        </p:txBody>
      </p:sp>
    </p:spTree>
    <p:extLst>
      <p:ext uri="{BB962C8B-B14F-4D97-AF65-F5344CB8AC3E}">
        <p14:creationId xmlns:p14="http://schemas.microsoft.com/office/powerpoint/2010/main" val="15303000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7" name="Rectangle 6"/>
          <p:cNvSpPr/>
          <p:nvPr userDrawn="1"/>
        </p:nvSpPr>
        <p:spPr>
          <a:xfrm flipH="1">
            <a:off x="308343" y="6422064"/>
            <a:ext cx="11575313" cy="184297"/>
          </a:xfrm>
          <a:prstGeom prst="rect">
            <a:avLst/>
          </a:prstGeom>
          <a:gradFill>
            <a:gsLst>
              <a:gs pos="0">
                <a:srgbClr val="2C2D84"/>
              </a:gs>
              <a:gs pos="50000">
                <a:srgbClr val="006AB4"/>
              </a:gs>
              <a:gs pos="100000">
                <a:srgbClr val="9FC63B"/>
              </a:gs>
            </a:gsLst>
            <a:path path="circle">
              <a:fillToRect l="100000" t="10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TextBox 7"/>
          <p:cNvSpPr txBox="1"/>
          <p:nvPr userDrawn="1"/>
        </p:nvSpPr>
        <p:spPr>
          <a:xfrm>
            <a:off x="223283" y="6110176"/>
            <a:ext cx="3019647" cy="307777"/>
          </a:xfrm>
          <a:prstGeom prst="rect">
            <a:avLst/>
          </a:prstGeom>
          <a:noFill/>
        </p:spPr>
        <p:txBody>
          <a:bodyPr wrap="square" rtlCol="0">
            <a:spAutoFit/>
          </a:bodyPr>
          <a:lstStyle/>
          <a:p>
            <a:r>
              <a:rPr lang="en-GB" sz="1400" dirty="0">
                <a:solidFill>
                  <a:schemeClr val="tx1"/>
                </a:solidFill>
                <a:latin typeface="+mn-lt"/>
              </a:rPr>
              <a:t>BUCKINGHAMSHIRE</a:t>
            </a:r>
            <a:r>
              <a:rPr lang="en-GB" sz="1400" baseline="0" dirty="0">
                <a:solidFill>
                  <a:schemeClr val="tx1"/>
                </a:solidFill>
                <a:latin typeface="+mn-lt"/>
              </a:rPr>
              <a:t> COUNCIL</a:t>
            </a:r>
            <a:endParaRPr lang="en-GB" sz="1400" dirty="0">
              <a:solidFill>
                <a:schemeClr val="tx1"/>
              </a:solidFill>
              <a:latin typeface="+mn-lt"/>
            </a:endParaRPr>
          </a:p>
        </p:txBody>
      </p:sp>
    </p:spTree>
    <p:extLst>
      <p:ext uri="{BB962C8B-B14F-4D97-AF65-F5344CB8AC3E}">
        <p14:creationId xmlns:p14="http://schemas.microsoft.com/office/powerpoint/2010/main" val="33192355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GB"/>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a:xfrm>
            <a:off x="838200" y="6191619"/>
            <a:ext cx="2743200" cy="365125"/>
          </a:xfrm>
          <a:prstGeom prst="rect">
            <a:avLst/>
          </a:prstGeom>
        </p:spPr>
        <p:txBody>
          <a:bodyPr/>
          <a:lstStyle/>
          <a:p>
            <a:fld id="{C9215B87-3049-4CCA-8D28-C8F0F29ED1B4}" type="datetimeFigureOut">
              <a:rPr lang="en-GB" smtClean="0"/>
              <a:t>13/06/2024</a:t>
            </a:fld>
            <a:endParaRPr lang="en-GB"/>
          </a:p>
        </p:txBody>
      </p:sp>
      <p:sp>
        <p:nvSpPr>
          <p:cNvPr id="5" name="Footer Placeholder 4"/>
          <p:cNvSpPr>
            <a:spLocks noGrp="1"/>
          </p:cNvSpPr>
          <p:nvPr>
            <p:ph type="ftr" sz="quarter" idx="11"/>
          </p:nvPr>
        </p:nvSpPr>
        <p:spPr>
          <a:xfrm>
            <a:off x="4038600" y="6191619"/>
            <a:ext cx="4114800" cy="365125"/>
          </a:xfrm>
          <a:prstGeom prst="rect">
            <a:avLst/>
          </a:prstGeom>
        </p:spPr>
        <p:txBody>
          <a:bodyPr/>
          <a:lstStyle/>
          <a:p>
            <a:endParaRPr lang="en-GB"/>
          </a:p>
        </p:txBody>
      </p:sp>
      <p:sp>
        <p:nvSpPr>
          <p:cNvPr id="6" name="Slide Number Placeholder 5"/>
          <p:cNvSpPr>
            <a:spLocks noGrp="1"/>
          </p:cNvSpPr>
          <p:nvPr>
            <p:ph type="sldNum" sz="quarter" idx="12"/>
          </p:nvPr>
        </p:nvSpPr>
        <p:spPr>
          <a:xfrm>
            <a:off x="8610600" y="6191619"/>
            <a:ext cx="2743200" cy="365125"/>
          </a:xfrm>
          <a:prstGeom prst="rect">
            <a:avLst/>
          </a:prstGeom>
        </p:spPr>
        <p:txBody>
          <a:bodyPr/>
          <a:lstStyle/>
          <a:p>
            <a:fld id="{6575811E-14ED-4629-90CC-79E112007BFC}" type="slidenum">
              <a:rPr lang="en-GB" smtClean="0"/>
              <a:t>‹#›</a:t>
            </a:fld>
            <a:endParaRPr lang="en-GB"/>
          </a:p>
        </p:txBody>
      </p:sp>
    </p:spTree>
    <p:extLst>
      <p:ext uri="{BB962C8B-B14F-4D97-AF65-F5344CB8AC3E}">
        <p14:creationId xmlns:p14="http://schemas.microsoft.com/office/powerpoint/2010/main" val="10199941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Content Placeholder 3"/>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Date Placeholder 4"/>
          <p:cNvSpPr>
            <a:spLocks noGrp="1"/>
          </p:cNvSpPr>
          <p:nvPr>
            <p:ph type="dt" sz="half" idx="10"/>
          </p:nvPr>
        </p:nvSpPr>
        <p:spPr>
          <a:xfrm>
            <a:off x="838200" y="6191619"/>
            <a:ext cx="2743200" cy="365125"/>
          </a:xfrm>
          <a:prstGeom prst="rect">
            <a:avLst/>
          </a:prstGeom>
        </p:spPr>
        <p:txBody>
          <a:bodyPr/>
          <a:lstStyle/>
          <a:p>
            <a:fld id="{C9215B87-3049-4CCA-8D28-C8F0F29ED1B4}" type="datetimeFigureOut">
              <a:rPr lang="en-GB" smtClean="0"/>
              <a:t>13/06/2024</a:t>
            </a:fld>
            <a:endParaRPr lang="en-GB"/>
          </a:p>
        </p:txBody>
      </p:sp>
      <p:sp>
        <p:nvSpPr>
          <p:cNvPr id="6" name="Footer Placeholder 5"/>
          <p:cNvSpPr>
            <a:spLocks noGrp="1"/>
          </p:cNvSpPr>
          <p:nvPr>
            <p:ph type="ftr" sz="quarter" idx="11"/>
          </p:nvPr>
        </p:nvSpPr>
        <p:spPr>
          <a:xfrm>
            <a:off x="4038600" y="6191619"/>
            <a:ext cx="4114800" cy="365125"/>
          </a:xfrm>
          <a:prstGeom prst="rect">
            <a:avLst/>
          </a:prstGeom>
        </p:spPr>
        <p:txBody>
          <a:bodyPr/>
          <a:lstStyle/>
          <a:p>
            <a:endParaRPr lang="en-GB"/>
          </a:p>
        </p:txBody>
      </p:sp>
      <p:sp>
        <p:nvSpPr>
          <p:cNvPr id="7" name="Slide Number Placeholder 6"/>
          <p:cNvSpPr>
            <a:spLocks noGrp="1"/>
          </p:cNvSpPr>
          <p:nvPr>
            <p:ph type="sldNum" sz="quarter" idx="12"/>
          </p:nvPr>
        </p:nvSpPr>
        <p:spPr>
          <a:xfrm>
            <a:off x="8610600" y="6191619"/>
            <a:ext cx="2743200" cy="365125"/>
          </a:xfrm>
          <a:prstGeom prst="rect">
            <a:avLst/>
          </a:prstGeom>
        </p:spPr>
        <p:txBody>
          <a:bodyPr/>
          <a:lstStyle/>
          <a:p>
            <a:fld id="{6575811E-14ED-4629-90CC-79E112007BFC}" type="slidenum">
              <a:rPr lang="en-GB" smtClean="0"/>
              <a:t>‹#›</a:t>
            </a:fld>
            <a:endParaRPr lang="en-GB"/>
          </a:p>
        </p:txBody>
      </p:sp>
    </p:spTree>
    <p:extLst>
      <p:ext uri="{BB962C8B-B14F-4D97-AF65-F5344CB8AC3E}">
        <p14:creationId xmlns:p14="http://schemas.microsoft.com/office/powerpoint/2010/main" val="8981781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GB"/>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7" name="Date Placeholder 6"/>
          <p:cNvSpPr>
            <a:spLocks noGrp="1"/>
          </p:cNvSpPr>
          <p:nvPr>
            <p:ph type="dt" sz="half" idx="10"/>
          </p:nvPr>
        </p:nvSpPr>
        <p:spPr>
          <a:xfrm>
            <a:off x="838200" y="6191619"/>
            <a:ext cx="2743200" cy="365125"/>
          </a:xfrm>
          <a:prstGeom prst="rect">
            <a:avLst/>
          </a:prstGeom>
        </p:spPr>
        <p:txBody>
          <a:bodyPr/>
          <a:lstStyle/>
          <a:p>
            <a:fld id="{C9215B87-3049-4CCA-8D28-C8F0F29ED1B4}" type="datetimeFigureOut">
              <a:rPr lang="en-GB" smtClean="0"/>
              <a:t>13/06/2024</a:t>
            </a:fld>
            <a:endParaRPr lang="en-GB"/>
          </a:p>
        </p:txBody>
      </p:sp>
      <p:sp>
        <p:nvSpPr>
          <p:cNvPr id="8" name="Footer Placeholder 7"/>
          <p:cNvSpPr>
            <a:spLocks noGrp="1"/>
          </p:cNvSpPr>
          <p:nvPr>
            <p:ph type="ftr" sz="quarter" idx="11"/>
          </p:nvPr>
        </p:nvSpPr>
        <p:spPr>
          <a:xfrm>
            <a:off x="4038600" y="6191619"/>
            <a:ext cx="4114800" cy="365125"/>
          </a:xfrm>
          <a:prstGeom prst="rect">
            <a:avLst/>
          </a:prstGeom>
        </p:spPr>
        <p:txBody>
          <a:bodyPr/>
          <a:lstStyle/>
          <a:p>
            <a:endParaRPr lang="en-GB"/>
          </a:p>
        </p:txBody>
      </p:sp>
      <p:sp>
        <p:nvSpPr>
          <p:cNvPr id="9" name="Slide Number Placeholder 8"/>
          <p:cNvSpPr>
            <a:spLocks noGrp="1"/>
          </p:cNvSpPr>
          <p:nvPr>
            <p:ph type="sldNum" sz="quarter" idx="12"/>
          </p:nvPr>
        </p:nvSpPr>
        <p:spPr>
          <a:xfrm>
            <a:off x="8610600" y="6191619"/>
            <a:ext cx="2743200" cy="365125"/>
          </a:xfrm>
          <a:prstGeom prst="rect">
            <a:avLst/>
          </a:prstGeom>
        </p:spPr>
        <p:txBody>
          <a:bodyPr/>
          <a:lstStyle/>
          <a:p>
            <a:fld id="{6575811E-14ED-4629-90CC-79E112007BFC}" type="slidenum">
              <a:rPr lang="en-GB" smtClean="0"/>
              <a:t>‹#›</a:t>
            </a:fld>
            <a:endParaRPr lang="en-GB"/>
          </a:p>
        </p:txBody>
      </p:sp>
    </p:spTree>
    <p:extLst>
      <p:ext uri="{BB962C8B-B14F-4D97-AF65-F5344CB8AC3E}">
        <p14:creationId xmlns:p14="http://schemas.microsoft.com/office/powerpoint/2010/main" val="15327259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p>
        </p:txBody>
      </p:sp>
      <p:sp>
        <p:nvSpPr>
          <p:cNvPr id="3" name="Date Placeholder 2"/>
          <p:cNvSpPr>
            <a:spLocks noGrp="1"/>
          </p:cNvSpPr>
          <p:nvPr>
            <p:ph type="dt" sz="half" idx="10"/>
          </p:nvPr>
        </p:nvSpPr>
        <p:spPr>
          <a:xfrm>
            <a:off x="838200" y="6191619"/>
            <a:ext cx="2743200" cy="365125"/>
          </a:xfrm>
          <a:prstGeom prst="rect">
            <a:avLst/>
          </a:prstGeom>
        </p:spPr>
        <p:txBody>
          <a:bodyPr/>
          <a:lstStyle/>
          <a:p>
            <a:fld id="{C9215B87-3049-4CCA-8D28-C8F0F29ED1B4}" type="datetimeFigureOut">
              <a:rPr lang="en-GB" smtClean="0"/>
              <a:t>13/06/2024</a:t>
            </a:fld>
            <a:endParaRPr lang="en-GB"/>
          </a:p>
        </p:txBody>
      </p:sp>
      <p:sp>
        <p:nvSpPr>
          <p:cNvPr id="4" name="Footer Placeholder 3"/>
          <p:cNvSpPr>
            <a:spLocks noGrp="1"/>
          </p:cNvSpPr>
          <p:nvPr>
            <p:ph type="ftr" sz="quarter" idx="11"/>
          </p:nvPr>
        </p:nvSpPr>
        <p:spPr>
          <a:xfrm>
            <a:off x="4038600" y="6191619"/>
            <a:ext cx="4114800" cy="365125"/>
          </a:xfrm>
          <a:prstGeom prst="rect">
            <a:avLst/>
          </a:prstGeom>
        </p:spPr>
        <p:txBody>
          <a:bodyPr/>
          <a:lstStyle/>
          <a:p>
            <a:endParaRPr lang="en-GB"/>
          </a:p>
        </p:txBody>
      </p:sp>
      <p:sp>
        <p:nvSpPr>
          <p:cNvPr id="5" name="Slide Number Placeholder 4"/>
          <p:cNvSpPr>
            <a:spLocks noGrp="1"/>
          </p:cNvSpPr>
          <p:nvPr>
            <p:ph type="sldNum" sz="quarter" idx="12"/>
          </p:nvPr>
        </p:nvSpPr>
        <p:spPr>
          <a:xfrm>
            <a:off x="8610600" y="6191619"/>
            <a:ext cx="2743200" cy="365125"/>
          </a:xfrm>
          <a:prstGeom prst="rect">
            <a:avLst/>
          </a:prstGeom>
        </p:spPr>
        <p:txBody>
          <a:bodyPr/>
          <a:lstStyle/>
          <a:p>
            <a:fld id="{6575811E-14ED-4629-90CC-79E112007BFC}" type="slidenum">
              <a:rPr lang="en-GB" smtClean="0"/>
              <a:t>‹#›</a:t>
            </a:fld>
            <a:endParaRPr lang="en-GB"/>
          </a:p>
        </p:txBody>
      </p:sp>
    </p:spTree>
    <p:extLst>
      <p:ext uri="{BB962C8B-B14F-4D97-AF65-F5344CB8AC3E}">
        <p14:creationId xmlns:p14="http://schemas.microsoft.com/office/powerpoint/2010/main" val="3464525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38200" y="6191619"/>
            <a:ext cx="2743200" cy="365125"/>
          </a:xfrm>
          <a:prstGeom prst="rect">
            <a:avLst/>
          </a:prstGeom>
        </p:spPr>
        <p:txBody>
          <a:bodyPr/>
          <a:lstStyle/>
          <a:p>
            <a:fld id="{C9215B87-3049-4CCA-8D28-C8F0F29ED1B4}" type="datetimeFigureOut">
              <a:rPr lang="en-GB" smtClean="0"/>
              <a:t>13/06/2024</a:t>
            </a:fld>
            <a:endParaRPr lang="en-GB"/>
          </a:p>
        </p:txBody>
      </p:sp>
      <p:sp>
        <p:nvSpPr>
          <p:cNvPr id="3" name="Footer Placeholder 2"/>
          <p:cNvSpPr>
            <a:spLocks noGrp="1"/>
          </p:cNvSpPr>
          <p:nvPr>
            <p:ph type="ftr" sz="quarter" idx="11"/>
          </p:nvPr>
        </p:nvSpPr>
        <p:spPr>
          <a:xfrm>
            <a:off x="4038600" y="6191619"/>
            <a:ext cx="4114800" cy="365125"/>
          </a:xfrm>
          <a:prstGeom prst="rect">
            <a:avLst/>
          </a:prstGeom>
        </p:spPr>
        <p:txBody>
          <a:bodyPr/>
          <a:lstStyle/>
          <a:p>
            <a:endParaRPr lang="en-GB"/>
          </a:p>
        </p:txBody>
      </p:sp>
      <p:sp>
        <p:nvSpPr>
          <p:cNvPr id="4" name="Slide Number Placeholder 3"/>
          <p:cNvSpPr>
            <a:spLocks noGrp="1"/>
          </p:cNvSpPr>
          <p:nvPr>
            <p:ph type="sldNum" sz="quarter" idx="12"/>
          </p:nvPr>
        </p:nvSpPr>
        <p:spPr>
          <a:xfrm>
            <a:off x="8610600" y="6191619"/>
            <a:ext cx="2743200" cy="365125"/>
          </a:xfrm>
          <a:prstGeom prst="rect">
            <a:avLst/>
          </a:prstGeom>
        </p:spPr>
        <p:txBody>
          <a:bodyPr/>
          <a:lstStyle/>
          <a:p>
            <a:fld id="{6575811E-14ED-4629-90CC-79E112007BFC}" type="slidenum">
              <a:rPr lang="en-GB" smtClean="0"/>
              <a:t>‹#›</a:t>
            </a:fld>
            <a:endParaRPr lang="en-GB"/>
          </a:p>
        </p:txBody>
      </p:sp>
    </p:spTree>
    <p:extLst>
      <p:ext uri="{BB962C8B-B14F-4D97-AF65-F5344CB8AC3E}">
        <p14:creationId xmlns:p14="http://schemas.microsoft.com/office/powerpoint/2010/main" val="10345552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a:xfrm>
            <a:off x="838200" y="6191619"/>
            <a:ext cx="2743200" cy="365125"/>
          </a:xfrm>
          <a:prstGeom prst="rect">
            <a:avLst/>
          </a:prstGeom>
        </p:spPr>
        <p:txBody>
          <a:bodyPr/>
          <a:lstStyle/>
          <a:p>
            <a:fld id="{C9215B87-3049-4CCA-8D28-C8F0F29ED1B4}" type="datetimeFigureOut">
              <a:rPr lang="en-GB" smtClean="0"/>
              <a:t>13/06/2024</a:t>
            </a:fld>
            <a:endParaRPr lang="en-GB"/>
          </a:p>
        </p:txBody>
      </p:sp>
      <p:sp>
        <p:nvSpPr>
          <p:cNvPr id="6" name="Footer Placeholder 5"/>
          <p:cNvSpPr>
            <a:spLocks noGrp="1"/>
          </p:cNvSpPr>
          <p:nvPr>
            <p:ph type="ftr" sz="quarter" idx="11"/>
          </p:nvPr>
        </p:nvSpPr>
        <p:spPr>
          <a:xfrm>
            <a:off x="4038600" y="6191619"/>
            <a:ext cx="4114800" cy="365125"/>
          </a:xfrm>
          <a:prstGeom prst="rect">
            <a:avLst/>
          </a:prstGeom>
        </p:spPr>
        <p:txBody>
          <a:bodyPr/>
          <a:lstStyle/>
          <a:p>
            <a:endParaRPr lang="en-GB"/>
          </a:p>
        </p:txBody>
      </p:sp>
      <p:sp>
        <p:nvSpPr>
          <p:cNvPr id="7" name="Slide Number Placeholder 6"/>
          <p:cNvSpPr>
            <a:spLocks noGrp="1"/>
          </p:cNvSpPr>
          <p:nvPr>
            <p:ph type="sldNum" sz="quarter" idx="12"/>
          </p:nvPr>
        </p:nvSpPr>
        <p:spPr>
          <a:xfrm>
            <a:off x="8610600" y="6191619"/>
            <a:ext cx="2743200" cy="365125"/>
          </a:xfrm>
          <a:prstGeom prst="rect">
            <a:avLst/>
          </a:prstGeom>
        </p:spPr>
        <p:txBody>
          <a:bodyPr/>
          <a:lstStyle/>
          <a:p>
            <a:fld id="{6575811E-14ED-4629-90CC-79E112007BFC}" type="slidenum">
              <a:rPr lang="en-GB" smtClean="0"/>
              <a:t>‹#›</a:t>
            </a:fld>
            <a:endParaRPr lang="en-GB"/>
          </a:p>
        </p:txBody>
      </p:sp>
    </p:spTree>
    <p:extLst>
      <p:ext uri="{BB962C8B-B14F-4D97-AF65-F5344CB8AC3E}">
        <p14:creationId xmlns:p14="http://schemas.microsoft.com/office/powerpoint/2010/main" val="2902018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a:xfrm>
            <a:off x="838200" y="6191619"/>
            <a:ext cx="2743200" cy="365125"/>
          </a:xfrm>
          <a:prstGeom prst="rect">
            <a:avLst/>
          </a:prstGeom>
        </p:spPr>
        <p:txBody>
          <a:bodyPr/>
          <a:lstStyle/>
          <a:p>
            <a:fld id="{C9215B87-3049-4CCA-8D28-C8F0F29ED1B4}" type="datetimeFigureOut">
              <a:rPr lang="en-GB" smtClean="0"/>
              <a:t>13/06/2024</a:t>
            </a:fld>
            <a:endParaRPr lang="en-GB"/>
          </a:p>
        </p:txBody>
      </p:sp>
      <p:sp>
        <p:nvSpPr>
          <p:cNvPr id="6" name="Footer Placeholder 5"/>
          <p:cNvSpPr>
            <a:spLocks noGrp="1"/>
          </p:cNvSpPr>
          <p:nvPr>
            <p:ph type="ftr" sz="quarter" idx="11"/>
          </p:nvPr>
        </p:nvSpPr>
        <p:spPr>
          <a:xfrm>
            <a:off x="4038600" y="6191619"/>
            <a:ext cx="4114800" cy="365125"/>
          </a:xfrm>
          <a:prstGeom prst="rect">
            <a:avLst/>
          </a:prstGeom>
        </p:spPr>
        <p:txBody>
          <a:bodyPr/>
          <a:lstStyle/>
          <a:p>
            <a:endParaRPr lang="en-GB"/>
          </a:p>
        </p:txBody>
      </p:sp>
      <p:sp>
        <p:nvSpPr>
          <p:cNvPr id="7" name="Slide Number Placeholder 6"/>
          <p:cNvSpPr>
            <a:spLocks noGrp="1"/>
          </p:cNvSpPr>
          <p:nvPr>
            <p:ph type="sldNum" sz="quarter" idx="12"/>
          </p:nvPr>
        </p:nvSpPr>
        <p:spPr>
          <a:xfrm>
            <a:off x="8610600" y="6191619"/>
            <a:ext cx="2743200" cy="365125"/>
          </a:xfrm>
          <a:prstGeom prst="rect">
            <a:avLst/>
          </a:prstGeom>
        </p:spPr>
        <p:txBody>
          <a:bodyPr/>
          <a:lstStyle/>
          <a:p>
            <a:fld id="{6575811E-14ED-4629-90CC-79E112007BFC}" type="slidenum">
              <a:rPr lang="en-GB" smtClean="0"/>
              <a:t>‹#›</a:t>
            </a:fld>
            <a:endParaRPr lang="en-GB"/>
          </a:p>
        </p:txBody>
      </p:sp>
    </p:spTree>
    <p:extLst>
      <p:ext uri="{BB962C8B-B14F-4D97-AF65-F5344CB8AC3E}">
        <p14:creationId xmlns:p14="http://schemas.microsoft.com/office/powerpoint/2010/main" val="23784153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p>
        </p:txBody>
      </p:sp>
      <p:sp>
        <p:nvSpPr>
          <p:cNvPr id="3" name="Text Placeholder 2"/>
          <p:cNvSpPr>
            <a:spLocks noGrp="1"/>
          </p:cNvSpPr>
          <p:nvPr>
            <p:ph type="body" idx="1"/>
          </p:nvPr>
        </p:nvSpPr>
        <p:spPr>
          <a:xfrm>
            <a:off x="838200" y="1765484"/>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Tree>
    <p:extLst>
      <p:ext uri="{BB962C8B-B14F-4D97-AF65-F5344CB8AC3E}">
        <p14:creationId xmlns:p14="http://schemas.microsoft.com/office/powerpoint/2010/main" val="26460814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www.buckseconomy.co.uk/" TargetMode="External"/><Relationship Id="rId7" Type="http://schemas.openxmlformats.org/officeDocument/2006/relationships/image" Target="../media/image5.emf"/><Relationship Id="rId2" Type="http://schemas.openxmlformats.org/officeDocument/2006/relationships/hyperlink" Target="mailto:James.Moorhouse@buckinghamshire.gov.uk" TargetMode="External"/><Relationship Id="rId1" Type="http://schemas.openxmlformats.org/officeDocument/2006/relationships/slideLayout" Target="../slideLayouts/slideLayout2.xml"/><Relationship Id="rId6" Type="http://schemas.openxmlformats.org/officeDocument/2006/relationships/package" Target="../embeddings/Microsoft_Excel_Worksheet.xlsx"/><Relationship Id="rId5" Type="http://schemas.openxmlformats.org/officeDocument/2006/relationships/image" Target="../media/image3.png"/><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www.nomisweb.co.uk/query/construct/summary.asp?mode=construct&amp;version=0&amp;dataset=162"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itle 1"/>
          <p:cNvSpPr>
            <a:spLocks noGrp="1"/>
          </p:cNvSpPr>
          <p:nvPr>
            <p:ph type="ctrTitle" idx="4294967295"/>
          </p:nvPr>
        </p:nvSpPr>
        <p:spPr>
          <a:xfrm>
            <a:off x="388689" y="1805585"/>
            <a:ext cx="8954816" cy="2387600"/>
          </a:xfrm>
        </p:spPr>
        <p:txBody>
          <a:bodyPr anchor="b">
            <a:normAutofit/>
          </a:bodyPr>
          <a:lstStyle>
            <a:lvl1pPr algn="l">
              <a:defRPr sz="4800"/>
            </a:lvl1pPr>
          </a:lstStyle>
          <a:p>
            <a:r>
              <a:rPr lang="en-US" dirty="0">
                <a:solidFill>
                  <a:schemeClr val="bg2"/>
                </a:solidFill>
              </a:rPr>
              <a:t>Buckinghamshire’s Claimant Count</a:t>
            </a:r>
          </a:p>
        </p:txBody>
      </p:sp>
      <p:sp>
        <p:nvSpPr>
          <p:cNvPr id="23" name="Subtitle 2"/>
          <p:cNvSpPr>
            <a:spLocks noGrp="1"/>
          </p:cNvSpPr>
          <p:nvPr>
            <p:ph type="subTitle" idx="4294967295"/>
          </p:nvPr>
        </p:nvSpPr>
        <p:spPr>
          <a:xfrm>
            <a:off x="388689" y="4285260"/>
            <a:ext cx="7887905" cy="1455140"/>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solidFill>
                  <a:schemeClr val="bg2"/>
                </a:solidFill>
              </a:rPr>
              <a:t>June 2024</a:t>
            </a:r>
            <a:endParaRPr lang="en-GB" dirty="0">
              <a:solidFill>
                <a:schemeClr val="bg2"/>
              </a:solidFill>
            </a:endParaRPr>
          </a:p>
        </p:txBody>
      </p:sp>
    </p:spTree>
    <p:extLst>
      <p:ext uri="{BB962C8B-B14F-4D97-AF65-F5344CB8AC3E}">
        <p14:creationId xmlns:p14="http://schemas.microsoft.com/office/powerpoint/2010/main" val="17758902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328E8F-6D1E-89DD-B4F0-091554A1B8B7}"/>
              </a:ext>
            </a:extLst>
          </p:cNvPr>
          <p:cNvSpPr>
            <a:spLocks noGrp="1"/>
          </p:cNvSpPr>
          <p:nvPr>
            <p:ph type="title"/>
          </p:nvPr>
        </p:nvSpPr>
        <p:spPr>
          <a:xfrm>
            <a:off x="838200" y="365125"/>
            <a:ext cx="10515600" cy="1325563"/>
          </a:xfrm>
        </p:spPr>
        <p:txBody>
          <a:bodyPr>
            <a:normAutofit/>
          </a:bodyPr>
          <a:lstStyle/>
          <a:p>
            <a:r>
              <a:rPr lang="en-GB" sz="3200" b="1" dirty="0">
                <a:solidFill>
                  <a:srgbClr val="006965"/>
                </a:solidFill>
                <a:latin typeface="+mn-lt"/>
              </a:rPr>
              <a:t>Technical Appendix (2) </a:t>
            </a:r>
            <a:endParaRPr lang="en-GB" sz="3200" dirty="0">
              <a:solidFill>
                <a:srgbClr val="006965"/>
              </a:solidFill>
              <a:latin typeface="+mn-lt"/>
            </a:endParaRPr>
          </a:p>
        </p:txBody>
      </p:sp>
      <p:sp>
        <p:nvSpPr>
          <p:cNvPr id="3" name="Content Placeholder 3">
            <a:extLst>
              <a:ext uri="{FF2B5EF4-FFF2-40B4-BE49-F238E27FC236}">
                <a16:creationId xmlns:a16="http://schemas.microsoft.com/office/drawing/2014/main" id="{CF9ADB4B-B455-B4A6-610B-DE87A4DBC250}"/>
              </a:ext>
            </a:extLst>
          </p:cNvPr>
          <p:cNvSpPr>
            <a:spLocks noGrp="1"/>
          </p:cNvSpPr>
          <p:nvPr>
            <p:ph idx="1"/>
          </p:nvPr>
        </p:nvSpPr>
        <p:spPr>
          <a:xfrm>
            <a:off x="838200" y="1825625"/>
            <a:ext cx="10515600" cy="4351338"/>
          </a:xfrm>
        </p:spPr>
        <p:txBody>
          <a:bodyPr>
            <a:normAutofit/>
          </a:bodyPr>
          <a:lstStyle/>
          <a:p>
            <a:pPr marL="0" indent="0">
              <a:buNone/>
            </a:pPr>
            <a:r>
              <a:rPr lang="en-GB" sz="2000" dirty="0">
                <a:ea typeface="Calibri" panose="020F0502020204030204" pitchFamily="34" charset="0"/>
              </a:rPr>
              <a:t>Some key things to bear in mind when interpreting this data… </a:t>
            </a:r>
          </a:p>
          <a:p>
            <a:pPr marL="0" indent="0">
              <a:buNone/>
            </a:pPr>
            <a:endParaRPr lang="en-GB" sz="2000" dirty="0">
              <a:ea typeface="Calibri" panose="020F0502020204030204" pitchFamily="34" charset="0"/>
            </a:endParaRPr>
          </a:p>
          <a:p>
            <a:pPr lvl="1">
              <a:lnSpc>
                <a:spcPct val="120000"/>
              </a:lnSpc>
            </a:pPr>
            <a:r>
              <a:rPr lang="en-GB" sz="2000" dirty="0">
                <a:effectLst/>
                <a:ea typeface="Calibri" panose="020F0502020204030204" pitchFamily="34" charset="0"/>
              </a:rPr>
              <a:t>Not all those who are unemployed claim benefits</a:t>
            </a:r>
            <a:r>
              <a:rPr lang="en-GB" sz="2000" dirty="0">
                <a:ea typeface="Calibri" panose="020F0502020204030204" pitchFamily="34" charset="0"/>
              </a:rPr>
              <a:t>. </a:t>
            </a:r>
            <a:r>
              <a:rPr lang="en-GB" sz="2000" dirty="0">
                <a:ea typeface="Calibri" panose="020F0502020204030204" pitchFamily="34" charset="0"/>
                <a:cs typeface="Arial" panose="020B0604020202020204" pitchFamily="34" charset="0"/>
              </a:rPr>
              <a:t>This is l</a:t>
            </a:r>
            <a:r>
              <a:rPr lang="en-GB" sz="2000" b="0" i="0" dirty="0">
                <a:effectLst/>
                <a:cs typeface="Arial" panose="020B0604020202020204" pitchFamily="34" charset="0"/>
              </a:rPr>
              <a:t>argely due to people finding new work very quickly or having other sources of financial support at home. </a:t>
            </a:r>
            <a:endParaRPr lang="en-GB" sz="2000" dirty="0">
              <a:ea typeface="Calibri" panose="020F0502020204030204" pitchFamily="34" charset="0"/>
              <a:cs typeface="Arial" panose="020B0604020202020204" pitchFamily="34" charset="0"/>
            </a:endParaRPr>
          </a:p>
          <a:p>
            <a:pPr lvl="1">
              <a:lnSpc>
                <a:spcPct val="120000"/>
              </a:lnSpc>
            </a:pPr>
            <a:r>
              <a:rPr lang="en-GB" sz="2000" dirty="0">
                <a:effectLst/>
                <a:ea typeface="Calibri" panose="020F0502020204030204" pitchFamily="34" charset="0"/>
              </a:rPr>
              <a:t>Not all those counted within the Claimant Count are unemployed (some are working a </a:t>
            </a:r>
            <a:r>
              <a:rPr lang="en-GB" sz="2000" dirty="0">
                <a:ea typeface="Calibri" panose="020F0502020204030204" pitchFamily="34" charset="0"/>
              </a:rPr>
              <a:t>low number of</a:t>
            </a:r>
            <a:r>
              <a:rPr lang="en-GB" sz="2000" dirty="0">
                <a:effectLst/>
                <a:ea typeface="Calibri" panose="020F0502020204030204" pitchFamily="34" charset="0"/>
              </a:rPr>
              <a:t> hours and / or are earning a low income).  The proportion of claimants </a:t>
            </a:r>
            <a:r>
              <a:rPr lang="en-GB" sz="2000">
                <a:effectLst/>
                <a:ea typeface="Calibri" panose="020F0502020204030204" pitchFamily="34" charset="0"/>
              </a:rPr>
              <a:t>who are in </a:t>
            </a:r>
            <a:r>
              <a:rPr lang="en-GB" sz="2000" dirty="0">
                <a:effectLst/>
                <a:ea typeface="Calibri" panose="020F0502020204030204" pitchFamily="34" charset="0"/>
              </a:rPr>
              <a:t>work has increased during 2023.</a:t>
            </a:r>
          </a:p>
          <a:p>
            <a:pPr lvl="1">
              <a:lnSpc>
                <a:spcPct val="120000"/>
              </a:lnSpc>
            </a:pPr>
            <a:r>
              <a:rPr lang="en-GB" sz="2000" dirty="0">
                <a:effectLst/>
                <a:ea typeface="Calibri" panose="020F0502020204030204" pitchFamily="34" charset="0"/>
              </a:rPr>
              <a:t>Due to continuous changes to the benefits system, which affects who is and is not counted within the Claimant Count, timeseries analysis should be undertaken with caution. </a:t>
            </a:r>
          </a:p>
          <a:p>
            <a:pPr marL="0" indent="0">
              <a:buNone/>
            </a:pPr>
            <a:endParaRPr lang="en-GB" dirty="0"/>
          </a:p>
        </p:txBody>
      </p:sp>
      <p:pic>
        <p:nvPicPr>
          <p:cNvPr id="4" name="Picture 2" descr="Buckinghamshire Economic Intelligence Observatory Logo">
            <a:extLst>
              <a:ext uri="{FF2B5EF4-FFF2-40B4-BE49-F238E27FC236}">
                <a16:creationId xmlns:a16="http://schemas.microsoft.com/office/drawing/2014/main" id="{13FB1490-29A4-3D8A-1CF6-BF52FB57155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707062" y="365125"/>
            <a:ext cx="2646738" cy="75798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938808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3">
            <a:extLst>
              <a:ext uri="{FF2B5EF4-FFF2-40B4-BE49-F238E27FC236}">
                <a16:creationId xmlns:a16="http://schemas.microsoft.com/office/drawing/2014/main" id="{96861462-78EE-A68C-F2F4-959813348165}"/>
              </a:ext>
            </a:extLst>
          </p:cNvPr>
          <p:cNvSpPr>
            <a:spLocks noGrp="1"/>
          </p:cNvSpPr>
          <p:nvPr>
            <p:ph idx="1"/>
          </p:nvPr>
        </p:nvSpPr>
        <p:spPr>
          <a:xfrm>
            <a:off x="838200" y="1487978"/>
            <a:ext cx="10515600" cy="3056185"/>
          </a:xfrm>
        </p:spPr>
        <p:txBody>
          <a:bodyPr>
            <a:normAutofit fontScale="77500" lnSpcReduction="20000"/>
          </a:bodyPr>
          <a:lstStyle/>
          <a:p>
            <a:pPr marL="0" indent="0">
              <a:buNone/>
            </a:pPr>
            <a:r>
              <a:rPr lang="en-GB" dirty="0"/>
              <a:t>For further information on the information presented within this slide deck please contact James Moorhouse – </a:t>
            </a:r>
            <a:r>
              <a:rPr lang="en-GB" dirty="0">
                <a:hlinkClick r:id="rId2"/>
              </a:rPr>
              <a:t>James.Moorhouse@buckinghamshire.gov.uk</a:t>
            </a:r>
            <a:r>
              <a:rPr lang="en-GB" dirty="0"/>
              <a:t> </a:t>
            </a:r>
          </a:p>
          <a:p>
            <a:pPr marL="0" indent="0">
              <a:buNone/>
            </a:pPr>
            <a:endParaRPr lang="en-GB" dirty="0"/>
          </a:p>
          <a:p>
            <a:pPr marL="0" indent="0">
              <a:buNone/>
            </a:pPr>
            <a:r>
              <a:rPr lang="en-GB" dirty="0"/>
              <a:t>Links below to the data tables used are below:</a:t>
            </a:r>
          </a:p>
          <a:p>
            <a:pPr marL="0" indent="0">
              <a:buNone/>
            </a:pPr>
            <a:endParaRPr lang="en-GB" dirty="0"/>
          </a:p>
          <a:p>
            <a:pPr marL="0" indent="0">
              <a:buNone/>
            </a:pPr>
            <a:r>
              <a:rPr lang="en-GB" dirty="0"/>
              <a:t>Claimant Count </a:t>
            </a:r>
          </a:p>
          <a:p>
            <a:pPr marL="0" indent="0">
              <a:buNone/>
            </a:pPr>
            <a:endParaRPr lang="en-GB" dirty="0"/>
          </a:p>
          <a:p>
            <a:pPr marL="0" indent="0">
              <a:buNone/>
            </a:pPr>
            <a:r>
              <a:rPr lang="en-GB" dirty="0"/>
              <a:t>Further analysis of the impact of Covid-19 on the Buckinghamshire economy can be found on the Buckinghamshire Economic Observatory website – </a:t>
            </a:r>
            <a:r>
              <a:rPr lang="en-GB" dirty="0">
                <a:hlinkClick r:id="rId3"/>
              </a:rPr>
              <a:t>www.buckseconomy.co.uk</a:t>
            </a:r>
            <a:r>
              <a:rPr lang="en-GB" dirty="0"/>
              <a:t> </a:t>
            </a:r>
          </a:p>
        </p:txBody>
      </p:sp>
      <p:sp>
        <p:nvSpPr>
          <p:cNvPr id="3" name="TextBox 2">
            <a:extLst>
              <a:ext uri="{FF2B5EF4-FFF2-40B4-BE49-F238E27FC236}">
                <a16:creationId xmlns:a16="http://schemas.microsoft.com/office/drawing/2014/main" id="{0B0FB0A0-B998-FE3B-5207-0C344FF848C2}"/>
              </a:ext>
            </a:extLst>
          </p:cNvPr>
          <p:cNvSpPr txBox="1"/>
          <p:nvPr/>
        </p:nvSpPr>
        <p:spPr>
          <a:xfrm>
            <a:off x="1850366" y="5012273"/>
            <a:ext cx="6098874" cy="646331"/>
          </a:xfrm>
          <a:prstGeom prst="rect">
            <a:avLst/>
          </a:prstGeom>
          <a:noFill/>
        </p:spPr>
        <p:txBody>
          <a:bodyPr wrap="square">
            <a:spAutoFit/>
          </a:bodyPr>
          <a:lstStyle/>
          <a:p>
            <a:r>
              <a:rPr lang="en-GB"/>
              <a:t>Follow @buckseconomy </a:t>
            </a:r>
            <a:r>
              <a:rPr lang="en-GB" dirty="0"/>
              <a:t>for tweets about </a:t>
            </a:r>
            <a:r>
              <a:rPr lang="en-GB" b="0" i="0" dirty="0">
                <a:effectLst/>
              </a:rPr>
              <a:t>the Buckinghamshire economy and labour market </a:t>
            </a:r>
            <a:endParaRPr lang="en-GB" dirty="0"/>
          </a:p>
        </p:txBody>
      </p:sp>
      <p:pic>
        <p:nvPicPr>
          <p:cNvPr id="4" name="Picture 2" descr="X Logo - Free Vectors &amp; PSDs to Download">
            <a:extLst>
              <a:ext uri="{FF2B5EF4-FFF2-40B4-BE49-F238E27FC236}">
                <a16:creationId xmlns:a16="http://schemas.microsoft.com/office/drawing/2014/main" id="{B0BA3306-2645-6AAF-0172-A1343E141197}"/>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38213" y="5091756"/>
            <a:ext cx="487363" cy="487363"/>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descr="Buckinghamshire Economic Intelligence Observatory Logo">
            <a:extLst>
              <a:ext uri="{FF2B5EF4-FFF2-40B4-BE49-F238E27FC236}">
                <a16:creationId xmlns:a16="http://schemas.microsoft.com/office/drawing/2014/main" id="{E720F0BE-3C08-2033-9C77-82CB615100BD}"/>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707062" y="365125"/>
            <a:ext cx="2646738" cy="757986"/>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6" name="Object 5">
            <a:extLst>
              <a:ext uri="{FF2B5EF4-FFF2-40B4-BE49-F238E27FC236}">
                <a16:creationId xmlns:a16="http://schemas.microsoft.com/office/drawing/2014/main" id="{AA57A3F6-DC45-DB61-A753-725E5EA5ED3F}"/>
              </a:ext>
            </a:extLst>
          </p:cNvPr>
          <p:cNvGraphicFramePr>
            <a:graphicFrameLocks noChangeAspect="1"/>
          </p:cNvGraphicFramePr>
          <p:nvPr>
            <p:extLst>
              <p:ext uri="{D42A27DB-BD31-4B8C-83A1-F6EECF244321}">
                <p14:modId xmlns:p14="http://schemas.microsoft.com/office/powerpoint/2010/main" val="3034892415"/>
              </p:ext>
            </p:extLst>
          </p:nvPr>
        </p:nvGraphicFramePr>
        <p:xfrm>
          <a:off x="2984500" y="3054170"/>
          <a:ext cx="914400" cy="806450"/>
        </p:xfrm>
        <a:graphic>
          <a:graphicData uri="http://schemas.openxmlformats.org/presentationml/2006/ole">
            <mc:AlternateContent xmlns:mc="http://schemas.openxmlformats.org/markup-compatibility/2006">
              <mc:Choice xmlns:v="urn:schemas-microsoft-com:vml" Requires="v">
                <p:oleObj name="Worksheet" showAsIcon="1" r:id="rId6" imgW="914400" imgH="806273" progId="Excel.Sheet.12">
                  <p:embed/>
                </p:oleObj>
              </mc:Choice>
              <mc:Fallback>
                <p:oleObj name="Worksheet" showAsIcon="1" r:id="rId6" imgW="914400" imgH="806273" progId="Excel.Sheet.12">
                  <p:embed/>
                  <p:pic>
                    <p:nvPicPr>
                      <p:cNvPr id="6" name="Object 5">
                        <a:extLst>
                          <a:ext uri="{FF2B5EF4-FFF2-40B4-BE49-F238E27FC236}">
                            <a16:creationId xmlns:a16="http://schemas.microsoft.com/office/drawing/2014/main" id="{AA57A3F6-DC45-DB61-A753-725E5EA5ED3F}"/>
                          </a:ext>
                        </a:extLst>
                      </p:cNvPr>
                      <p:cNvPicPr/>
                      <p:nvPr/>
                    </p:nvPicPr>
                    <p:blipFill>
                      <a:blip r:embed="rId7"/>
                      <a:stretch>
                        <a:fillRect/>
                      </a:stretch>
                    </p:blipFill>
                    <p:spPr>
                      <a:xfrm>
                        <a:off x="2984500" y="3054170"/>
                        <a:ext cx="914400" cy="806450"/>
                      </a:xfrm>
                      <a:prstGeom prst="rect">
                        <a:avLst/>
                      </a:prstGeom>
                    </p:spPr>
                  </p:pic>
                </p:oleObj>
              </mc:Fallback>
            </mc:AlternateContent>
          </a:graphicData>
        </a:graphic>
      </p:graphicFrame>
    </p:spTree>
    <p:extLst>
      <p:ext uri="{BB962C8B-B14F-4D97-AF65-F5344CB8AC3E}">
        <p14:creationId xmlns:p14="http://schemas.microsoft.com/office/powerpoint/2010/main" val="34967394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1489F8-EB1D-6FC3-6B8A-2D99A579CF81}"/>
              </a:ext>
            </a:extLst>
          </p:cNvPr>
          <p:cNvSpPr>
            <a:spLocks noGrp="1"/>
          </p:cNvSpPr>
          <p:nvPr>
            <p:ph type="title"/>
          </p:nvPr>
        </p:nvSpPr>
        <p:spPr>
          <a:xfrm>
            <a:off x="838200" y="365125"/>
            <a:ext cx="10515600" cy="1325563"/>
          </a:xfrm>
        </p:spPr>
        <p:txBody>
          <a:bodyPr>
            <a:normAutofit/>
          </a:bodyPr>
          <a:lstStyle/>
          <a:p>
            <a:r>
              <a:rPr lang="en-GB" sz="3200" b="1" dirty="0">
                <a:solidFill>
                  <a:srgbClr val="006965"/>
                </a:solidFill>
                <a:latin typeface="+mn-lt"/>
              </a:rPr>
              <a:t>About</a:t>
            </a:r>
            <a:r>
              <a:rPr lang="en-GB" sz="3200" dirty="0">
                <a:solidFill>
                  <a:srgbClr val="006965"/>
                </a:solidFill>
              </a:rPr>
              <a:t>	</a:t>
            </a:r>
          </a:p>
        </p:txBody>
      </p:sp>
      <p:sp>
        <p:nvSpPr>
          <p:cNvPr id="3" name="Content Placeholder 2">
            <a:extLst>
              <a:ext uri="{FF2B5EF4-FFF2-40B4-BE49-F238E27FC236}">
                <a16:creationId xmlns:a16="http://schemas.microsoft.com/office/drawing/2014/main" id="{E2D35FAA-1934-7E3D-FE56-F7EDC8D3276F}"/>
              </a:ext>
            </a:extLst>
          </p:cNvPr>
          <p:cNvSpPr>
            <a:spLocks noGrp="1"/>
          </p:cNvSpPr>
          <p:nvPr>
            <p:ph idx="1"/>
          </p:nvPr>
        </p:nvSpPr>
        <p:spPr>
          <a:xfrm>
            <a:off x="838200" y="1690688"/>
            <a:ext cx="10515600" cy="4606418"/>
          </a:xfrm>
        </p:spPr>
        <p:txBody>
          <a:bodyPr>
            <a:normAutofit/>
          </a:bodyPr>
          <a:lstStyle/>
          <a:p>
            <a:pPr marL="0" indent="0">
              <a:buNone/>
            </a:pPr>
            <a:r>
              <a:rPr lang="en-GB" sz="1800" dirty="0">
                <a:cs typeface="Arial" panose="020B0604020202020204" pitchFamily="34" charset="0"/>
              </a:rPr>
              <a:t>This report provides a summary of the number of Buckinghamshire residents claiming ‘out-of-work’ related benefits (the Claimant Count). </a:t>
            </a:r>
          </a:p>
          <a:p>
            <a:pPr marL="0" indent="0">
              <a:buNone/>
            </a:pPr>
            <a:endParaRPr lang="en-GB" sz="1800" dirty="0">
              <a:cs typeface="Arial" panose="020B0604020202020204" pitchFamily="34" charset="0"/>
            </a:endParaRPr>
          </a:p>
          <a:p>
            <a:pPr marL="0" indent="0">
              <a:buNone/>
            </a:pPr>
            <a:r>
              <a:rPr lang="en-GB" sz="1800" dirty="0">
                <a:cs typeface="Arial" panose="020B0604020202020204" pitchFamily="34" charset="0"/>
              </a:rPr>
              <a:t>Data is sourced from the Department for Work and Pensions (DWP) and can be found on the </a:t>
            </a:r>
            <a:r>
              <a:rPr lang="en-GB" sz="1800" dirty="0">
                <a:cs typeface="Arial" panose="020B0604020202020204" pitchFamily="34" charset="0"/>
                <a:hlinkClick r:id="rId2"/>
              </a:rPr>
              <a:t>NOMIS</a:t>
            </a:r>
            <a:r>
              <a:rPr lang="en-GB" sz="1800" dirty="0">
                <a:cs typeface="Arial" panose="020B0604020202020204" pitchFamily="34" charset="0"/>
              </a:rPr>
              <a:t> website. </a:t>
            </a:r>
          </a:p>
          <a:p>
            <a:pPr marL="0" indent="0">
              <a:buNone/>
            </a:pPr>
            <a:endParaRPr lang="en-GB" sz="1800" dirty="0">
              <a:cs typeface="Arial" panose="020B0604020202020204" pitchFamily="34" charset="0"/>
            </a:endParaRPr>
          </a:p>
          <a:p>
            <a:pPr marL="0" indent="0">
              <a:buNone/>
            </a:pPr>
            <a:r>
              <a:rPr lang="en-GB" sz="1800" dirty="0">
                <a:cs typeface="Arial" panose="020B0604020202020204" pitchFamily="34" charset="0"/>
              </a:rPr>
              <a:t>A full explanation of the Claimant Count can be found in the Technical Appendix at the end of this report.  </a:t>
            </a:r>
          </a:p>
          <a:p>
            <a:pPr marL="0" indent="0">
              <a:buNone/>
            </a:pPr>
            <a:endParaRPr lang="en-GB" sz="1800" dirty="0"/>
          </a:p>
          <a:p>
            <a:pPr marL="0" indent="0">
              <a:buNone/>
            </a:pPr>
            <a:endParaRPr lang="en-GB" sz="2000" dirty="0"/>
          </a:p>
          <a:p>
            <a:endParaRPr lang="en-GB" sz="2000" dirty="0"/>
          </a:p>
        </p:txBody>
      </p:sp>
      <p:pic>
        <p:nvPicPr>
          <p:cNvPr id="1026" name="Picture 2" descr="Buckinghamshire Economic Intelligence Observatory Logo">
            <a:extLst>
              <a:ext uri="{FF2B5EF4-FFF2-40B4-BE49-F238E27FC236}">
                <a16:creationId xmlns:a16="http://schemas.microsoft.com/office/drawing/2014/main" id="{767D39F8-3977-BBE7-599E-0E48C588462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707062" y="365125"/>
            <a:ext cx="2646738" cy="75798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740339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Buckinghamshire Economic Intelligence Observatory Logo">
            <a:extLst>
              <a:ext uri="{FF2B5EF4-FFF2-40B4-BE49-F238E27FC236}">
                <a16:creationId xmlns:a16="http://schemas.microsoft.com/office/drawing/2014/main" id="{426DCB0D-3C6F-48EA-D370-230B4FD9FAF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707062" y="365125"/>
            <a:ext cx="2646738" cy="757986"/>
          </a:xfrm>
          <a:prstGeom prst="rect">
            <a:avLst/>
          </a:prstGeom>
          <a:noFill/>
          <a:extLst>
            <a:ext uri="{909E8E84-426E-40DD-AFC4-6F175D3DCCD1}">
              <a14:hiddenFill xmlns:a14="http://schemas.microsoft.com/office/drawing/2010/main">
                <a:solidFill>
                  <a:srgbClr val="FFFFFF"/>
                </a:solidFill>
              </a14:hiddenFill>
            </a:ext>
          </a:extLst>
        </p:spPr>
      </p:pic>
      <p:sp>
        <p:nvSpPr>
          <p:cNvPr id="5" name="Title 1">
            <a:extLst>
              <a:ext uri="{FF2B5EF4-FFF2-40B4-BE49-F238E27FC236}">
                <a16:creationId xmlns:a16="http://schemas.microsoft.com/office/drawing/2014/main" id="{DB05B5E0-9DB1-BDD2-61AB-7D6E88BFC9DB}"/>
              </a:ext>
            </a:extLst>
          </p:cNvPr>
          <p:cNvSpPr>
            <a:spLocks noGrp="1"/>
          </p:cNvSpPr>
          <p:nvPr>
            <p:ph type="title"/>
          </p:nvPr>
        </p:nvSpPr>
        <p:spPr>
          <a:xfrm>
            <a:off x="838200" y="365125"/>
            <a:ext cx="10515600" cy="1325563"/>
          </a:xfrm>
        </p:spPr>
        <p:txBody>
          <a:bodyPr>
            <a:normAutofit/>
          </a:bodyPr>
          <a:lstStyle/>
          <a:p>
            <a:r>
              <a:rPr lang="en-GB" sz="3200" b="1" dirty="0">
                <a:solidFill>
                  <a:srgbClr val="006965"/>
                </a:solidFill>
                <a:latin typeface="+mn-lt"/>
              </a:rPr>
              <a:t>Headlines – May 2024</a:t>
            </a:r>
            <a:r>
              <a:rPr lang="en-GB" sz="3200" dirty="0">
                <a:solidFill>
                  <a:srgbClr val="006965"/>
                </a:solidFill>
                <a:latin typeface="+mn-lt"/>
              </a:rPr>
              <a:t>	</a:t>
            </a:r>
          </a:p>
        </p:txBody>
      </p:sp>
      <p:sp>
        <p:nvSpPr>
          <p:cNvPr id="6" name="Content Placeholder 4">
            <a:extLst>
              <a:ext uri="{FF2B5EF4-FFF2-40B4-BE49-F238E27FC236}">
                <a16:creationId xmlns:a16="http://schemas.microsoft.com/office/drawing/2014/main" id="{26994BE8-F5D4-7B63-FE43-89178F097451}"/>
              </a:ext>
            </a:extLst>
          </p:cNvPr>
          <p:cNvSpPr>
            <a:spLocks noGrp="1"/>
          </p:cNvSpPr>
          <p:nvPr>
            <p:ph idx="1"/>
          </p:nvPr>
        </p:nvSpPr>
        <p:spPr>
          <a:xfrm>
            <a:off x="838200" y="1530890"/>
            <a:ext cx="10515600" cy="4486275"/>
          </a:xfrm>
        </p:spPr>
        <p:txBody>
          <a:bodyPr>
            <a:normAutofit fontScale="70000" lnSpcReduction="20000"/>
          </a:bodyPr>
          <a:lstStyle/>
          <a:p>
            <a:pPr marL="342900" indent="-342900">
              <a:lnSpc>
                <a:spcPct val="120000"/>
              </a:lnSpc>
              <a:buFont typeface="Symbol" panose="05050102010706020507" pitchFamily="18" charset="2"/>
              <a:buChar char=""/>
            </a:pPr>
            <a:r>
              <a:rPr lang="en-GB" sz="2900" dirty="0">
                <a:effectLst/>
                <a:latin typeface="Calibri" panose="020F0502020204030204" pitchFamily="34" charset="0"/>
                <a:ea typeface="Times New Roman" panose="02020603050405020304" pitchFamily="18" charset="0"/>
              </a:rPr>
              <a:t>Buckinghamshire’s Claimant Count rate (the proportion of working-age people claiming ‘out-of-work’ related benefits) is </a:t>
            </a:r>
            <a:r>
              <a:rPr lang="en-GB" sz="2900" b="1" dirty="0">
                <a:solidFill>
                  <a:srgbClr val="006965"/>
                </a:solidFill>
                <a:effectLst/>
                <a:latin typeface="Calibri" panose="020F0502020204030204" pitchFamily="34" charset="0"/>
                <a:ea typeface="Times New Roman" panose="02020603050405020304" pitchFamily="18" charset="0"/>
              </a:rPr>
              <a:t>ticking upwards</a:t>
            </a:r>
            <a:r>
              <a:rPr lang="en-GB" sz="2900" dirty="0">
                <a:solidFill>
                  <a:srgbClr val="006965"/>
                </a:solidFill>
                <a:effectLst/>
                <a:latin typeface="Calibri" panose="020F0502020204030204" pitchFamily="34" charset="0"/>
                <a:ea typeface="Times New Roman" panose="02020603050405020304" pitchFamily="18" charset="0"/>
              </a:rPr>
              <a:t>. </a:t>
            </a:r>
            <a:r>
              <a:rPr lang="en-GB" sz="2900" dirty="0">
                <a:effectLst/>
                <a:latin typeface="Calibri" panose="020F0502020204030204" pitchFamily="34" charset="0"/>
                <a:ea typeface="Times New Roman" panose="02020603050405020304" pitchFamily="18" charset="0"/>
              </a:rPr>
              <a:t>It </a:t>
            </a:r>
            <a:r>
              <a:rPr lang="en-GB" sz="2900" dirty="0">
                <a:latin typeface="Calibri" panose="020F0502020204030204" pitchFamily="34" charset="0"/>
                <a:ea typeface="Times New Roman" panose="02020603050405020304" pitchFamily="18" charset="0"/>
              </a:rPr>
              <a:t>currently </a:t>
            </a:r>
            <a:r>
              <a:rPr lang="en-GB" sz="2900" dirty="0">
                <a:effectLst/>
                <a:latin typeface="Calibri" panose="020F0502020204030204" pitchFamily="34" charset="0"/>
                <a:ea typeface="Times New Roman" panose="02020603050405020304" pitchFamily="18" charset="0"/>
              </a:rPr>
              <a:t>stands at </a:t>
            </a:r>
            <a:r>
              <a:rPr lang="en-GB" sz="2900" b="1" dirty="0">
                <a:solidFill>
                  <a:srgbClr val="006965"/>
                </a:solidFill>
                <a:latin typeface="Calibri" panose="020F0502020204030204" pitchFamily="34" charset="0"/>
                <a:ea typeface="Times New Roman" panose="02020603050405020304" pitchFamily="18" charset="0"/>
              </a:rPr>
              <a:t>2.9</a:t>
            </a:r>
            <a:r>
              <a:rPr lang="en-GB" sz="2900" b="1" dirty="0">
                <a:solidFill>
                  <a:srgbClr val="006965"/>
                </a:solidFill>
                <a:effectLst/>
                <a:latin typeface="Calibri" panose="020F0502020204030204" pitchFamily="34" charset="0"/>
                <a:ea typeface="Times New Roman" panose="02020603050405020304" pitchFamily="18" charset="0"/>
              </a:rPr>
              <a:t>%</a:t>
            </a:r>
            <a:r>
              <a:rPr lang="en-GB" sz="2900" dirty="0">
                <a:effectLst/>
                <a:latin typeface="Calibri" panose="020F0502020204030204" pitchFamily="34" charset="0"/>
                <a:ea typeface="Times New Roman" panose="02020603050405020304" pitchFamily="18" charset="0"/>
              </a:rPr>
              <a:t>,</a:t>
            </a:r>
            <a:r>
              <a:rPr lang="en-GB" sz="2900" b="1" dirty="0">
                <a:effectLst/>
                <a:latin typeface="Calibri" panose="020F0502020204030204" pitchFamily="34" charset="0"/>
                <a:ea typeface="Times New Roman" panose="02020603050405020304" pitchFamily="18" charset="0"/>
              </a:rPr>
              <a:t> </a:t>
            </a:r>
            <a:r>
              <a:rPr lang="en-GB" sz="2900" dirty="0">
                <a:effectLst/>
                <a:latin typeface="Calibri" panose="020F0502020204030204" pitchFamily="34" charset="0"/>
                <a:ea typeface="Times New Roman" panose="02020603050405020304" pitchFamily="18" charset="0"/>
              </a:rPr>
              <a:t>lower than the national average of 4.0%.</a:t>
            </a:r>
            <a:endParaRPr lang="en-GB" sz="2900" dirty="0">
              <a:effectLst/>
              <a:latin typeface="Calibri" panose="020F0502020204030204" pitchFamily="34" charset="0"/>
              <a:ea typeface="Calibri" panose="020F0502020204030204" pitchFamily="34" charset="0"/>
            </a:endParaRPr>
          </a:p>
          <a:p>
            <a:pPr marL="342900" lvl="0" indent="-342900">
              <a:lnSpc>
                <a:spcPct val="120000"/>
              </a:lnSpc>
              <a:buFont typeface="Symbol" panose="05050102010706020507" pitchFamily="18" charset="2"/>
              <a:buChar char=""/>
            </a:pPr>
            <a:r>
              <a:rPr lang="en-GB" sz="2800" dirty="0">
                <a:effectLst/>
                <a:latin typeface="Calibri" panose="020F0502020204030204" pitchFamily="34" charset="0"/>
                <a:ea typeface="Times New Roman" panose="02020603050405020304" pitchFamily="18" charset="0"/>
              </a:rPr>
              <a:t>In May 2024, </a:t>
            </a:r>
            <a:r>
              <a:rPr lang="en-GB" sz="2800" b="1" dirty="0">
                <a:solidFill>
                  <a:srgbClr val="006965"/>
                </a:solidFill>
                <a:effectLst/>
                <a:latin typeface="Calibri" panose="020F0502020204030204" pitchFamily="34" charset="0"/>
                <a:ea typeface="Times New Roman" panose="02020603050405020304" pitchFamily="18" charset="0"/>
              </a:rPr>
              <a:t>9,730</a:t>
            </a:r>
            <a:r>
              <a:rPr lang="en-GB" sz="2800" dirty="0">
                <a:effectLst/>
                <a:latin typeface="Calibri" panose="020F0502020204030204" pitchFamily="34" charset="0"/>
                <a:ea typeface="Times New Roman" panose="02020603050405020304" pitchFamily="18" charset="0"/>
              </a:rPr>
              <a:t> Buckinghamshire residents were claiming ‘ou</a:t>
            </a:r>
            <a:r>
              <a:rPr lang="en-GB" sz="2800" dirty="0">
                <a:latin typeface="Calibri" panose="020F0502020204030204" pitchFamily="34" charset="0"/>
                <a:ea typeface="Times New Roman" panose="02020603050405020304" pitchFamily="18" charset="0"/>
              </a:rPr>
              <a:t>t-of-work’ related benefits. </a:t>
            </a:r>
            <a:endParaRPr lang="en-GB" sz="2800" dirty="0">
              <a:effectLst/>
              <a:latin typeface="Calibri" panose="020F0502020204030204" pitchFamily="34" charset="0"/>
              <a:ea typeface="Times New Roman" panose="02020603050405020304" pitchFamily="18" charset="0"/>
            </a:endParaRPr>
          </a:p>
          <a:p>
            <a:pPr marL="342900" lvl="0" indent="-342900">
              <a:lnSpc>
                <a:spcPct val="120000"/>
              </a:lnSpc>
              <a:buFont typeface="Symbol" panose="05050102010706020507" pitchFamily="18" charset="2"/>
              <a:buChar char=""/>
            </a:pPr>
            <a:r>
              <a:rPr lang="en-GB" sz="2800" dirty="0">
                <a:effectLst/>
                <a:latin typeface="Calibri" panose="020F0502020204030204" pitchFamily="34" charset="0"/>
                <a:ea typeface="Times New Roman" panose="02020603050405020304" pitchFamily="18" charset="0"/>
              </a:rPr>
              <a:t>There were </a:t>
            </a:r>
            <a:r>
              <a:rPr lang="en-GB" b="1" dirty="0">
                <a:solidFill>
                  <a:srgbClr val="006965"/>
                </a:solidFill>
                <a:latin typeface="Calibri" panose="020F0502020204030204" pitchFamily="34" charset="0"/>
                <a:ea typeface="Times New Roman" panose="02020603050405020304" pitchFamily="18" charset="0"/>
              </a:rPr>
              <a:t>4,190</a:t>
            </a:r>
            <a:r>
              <a:rPr lang="en-GB" sz="2800" dirty="0">
                <a:effectLst/>
                <a:latin typeface="Calibri" panose="020F0502020204030204" pitchFamily="34" charset="0"/>
                <a:ea typeface="Times New Roman" panose="02020603050405020304" pitchFamily="18" charset="0"/>
              </a:rPr>
              <a:t> more claimants in Buckinghamshire in </a:t>
            </a:r>
            <a:r>
              <a:rPr lang="en-GB" dirty="0">
                <a:effectLst/>
                <a:latin typeface="Calibri" panose="020F0502020204030204" pitchFamily="34" charset="0"/>
                <a:ea typeface="Times New Roman" panose="02020603050405020304" pitchFamily="18" charset="0"/>
              </a:rPr>
              <a:t>May</a:t>
            </a:r>
            <a:r>
              <a:rPr lang="en-GB" sz="2800" dirty="0">
                <a:latin typeface="Calibri" panose="020F0502020204030204" pitchFamily="34" charset="0"/>
                <a:ea typeface="Times New Roman" panose="02020603050405020304" pitchFamily="18" charset="0"/>
              </a:rPr>
              <a:t> </a:t>
            </a:r>
            <a:r>
              <a:rPr lang="en-GB" sz="2800" dirty="0">
                <a:effectLst/>
                <a:latin typeface="Calibri" panose="020F0502020204030204" pitchFamily="34" charset="0"/>
                <a:ea typeface="Times New Roman" panose="02020603050405020304" pitchFamily="18" charset="0"/>
              </a:rPr>
              <a:t>2024 than at the onset of the Covid-19 pandemic four years ago in March 2020. Some of this increase is likely to be due to changes to th</a:t>
            </a:r>
            <a:r>
              <a:rPr lang="en-GB" dirty="0">
                <a:latin typeface="Calibri" panose="020F0502020204030204" pitchFamily="34" charset="0"/>
                <a:ea typeface="Times New Roman" panose="02020603050405020304" pitchFamily="18" charset="0"/>
              </a:rPr>
              <a:t>e benefits system. </a:t>
            </a:r>
            <a:endParaRPr lang="en-GB" sz="2800" dirty="0">
              <a:effectLst/>
              <a:latin typeface="Calibri" panose="020F0502020204030204" pitchFamily="34" charset="0"/>
              <a:ea typeface="Calibri" panose="020F0502020204030204" pitchFamily="34" charset="0"/>
            </a:endParaRPr>
          </a:p>
          <a:p>
            <a:pPr marL="342900" lvl="0" indent="-342900">
              <a:lnSpc>
                <a:spcPct val="120000"/>
              </a:lnSpc>
              <a:buFont typeface="Symbol" panose="05050102010706020507" pitchFamily="18" charset="2"/>
              <a:buChar char=""/>
            </a:pPr>
            <a:r>
              <a:rPr lang="en-GB" sz="2800" dirty="0">
                <a:effectLst/>
                <a:latin typeface="Calibri" panose="020F0502020204030204" pitchFamily="34" charset="0"/>
                <a:ea typeface="Times New Roman" panose="02020603050405020304" pitchFamily="18" charset="0"/>
              </a:rPr>
              <a:t>When compared with the other 38 Local Enterprise Partnership (LEP) areas, Buckinghamshire has the </a:t>
            </a:r>
            <a:r>
              <a:rPr lang="en-GB" sz="2800" b="1" dirty="0">
                <a:solidFill>
                  <a:srgbClr val="006965"/>
                </a:solidFill>
                <a:effectLst/>
                <a:latin typeface="Calibri" panose="020F0502020204030204" pitchFamily="34" charset="0"/>
                <a:ea typeface="Times New Roman" panose="02020603050405020304" pitchFamily="18" charset="0"/>
              </a:rPr>
              <a:t>joint 13</a:t>
            </a:r>
            <a:r>
              <a:rPr lang="en-GB" sz="2800" b="1" baseline="30000" dirty="0">
                <a:solidFill>
                  <a:srgbClr val="006965"/>
                </a:solidFill>
                <a:effectLst/>
                <a:latin typeface="Calibri" panose="020F0502020204030204" pitchFamily="34" charset="0"/>
                <a:ea typeface="Times New Roman" panose="02020603050405020304" pitchFamily="18" charset="0"/>
              </a:rPr>
              <a:t>th</a:t>
            </a:r>
            <a:r>
              <a:rPr lang="en-GB" sz="2800" b="1" dirty="0">
                <a:solidFill>
                  <a:srgbClr val="006965"/>
                </a:solidFill>
                <a:effectLst/>
                <a:latin typeface="Calibri" panose="020F0502020204030204" pitchFamily="34" charset="0"/>
                <a:ea typeface="Times New Roman" panose="02020603050405020304" pitchFamily="18" charset="0"/>
              </a:rPr>
              <a:t> lowest</a:t>
            </a:r>
            <a:r>
              <a:rPr lang="en-GB" sz="2800" dirty="0">
                <a:solidFill>
                  <a:srgbClr val="006965"/>
                </a:solidFill>
                <a:effectLst/>
                <a:latin typeface="Calibri" panose="020F0502020204030204" pitchFamily="34" charset="0"/>
                <a:ea typeface="Times New Roman" panose="02020603050405020304" pitchFamily="18" charset="0"/>
              </a:rPr>
              <a:t> </a:t>
            </a:r>
            <a:r>
              <a:rPr lang="en-GB" sz="2800" dirty="0">
                <a:effectLst/>
                <a:latin typeface="Calibri" panose="020F0502020204030204" pitchFamily="34" charset="0"/>
                <a:ea typeface="Times New Roman" panose="02020603050405020304" pitchFamily="18" charset="0"/>
              </a:rPr>
              <a:t>Claimant Count rate (up from having the fourth lowest rate pre-pandemic). </a:t>
            </a:r>
            <a:endParaRPr lang="en-GB" sz="2800" dirty="0">
              <a:effectLst/>
              <a:latin typeface="Calibri" panose="020F0502020204030204" pitchFamily="34" charset="0"/>
              <a:ea typeface="Calibri" panose="020F0502020204030204" pitchFamily="34" charset="0"/>
            </a:endParaRPr>
          </a:p>
          <a:p>
            <a:pPr marL="342900" lvl="0" indent="-342900">
              <a:lnSpc>
                <a:spcPct val="120000"/>
              </a:lnSpc>
              <a:buFont typeface="Symbol" panose="05050102010706020507" pitchFamily="18" charset="2"/>
              <a:buChar char=""/>
            </a:pPr>
            <a:r>
              <a:rPr lang="en-GB" sz="2800" dirty="0">
                <a:effectLst/>
                <a:latin typeface="Calibri" panose="020F0502020204030204" pitchFamily="34" charset="0"/>
                <a:ea typeface="Times New Roman" panose="02020603050405020304" pitchFamily="18" charset="0"/>
              </a:rPr>
              <a:t>Within Buckinghamshire, the Claimant Count rate is highest (and above the national average) in the </a:t>
            </a:r>
            <a:r>
              <a:rPr lang="en-GB" sz="2800" b="1" dirty="0">
                <a:solidFill>
                  <a:srgbClr val="006965"/>
                </a:solidFill>
                <a:effectLst/>
                <a:latin typeface="Calibri" panose="020F0502020204030204" pitchFamily="34" charset="0"/>
                <a:ea typeface="Times New Roman" panose="02020603050405020304" pitchFamily="18" charset="0"/>
              </a:rPr>
              <a:t>Wycombe</a:t>
            </a:r>
            <a:r>
              <a:rPr lang="en-GB" sz="2800" dirty="0">
                <a:effectLst/>
                <a:latin typeface="Calibri" panose="020F0502020204030204" pitchFamily="34" charset="0"/>
                <a:ea typeface="Times New Roman" panose="02020603050405020304" pitchFamily="18" charset="0"/>
              </a:rPr>
              <a:t> parliamentary constituency area (</a:t>
            </a:r>
            <a:r>
              <a:rPr lang="en-GB" sz="2800" dirty="0">
                <a:latin typeface="Calibri" panose="020F0502020204030204" pitchFamily="34" charset="0"/>
                <a:ea typeface="Times New Roman" panose="02020603050405020304" pitchFamily="18" charset="0"/>
              </a:rPr>
              <a:t>4.5</a:t>
            </a:r>
            <a:r>
              <a:rPr lang="en-GB" sz="2800" dirty="0">
                <a:effectLst/>
                <a:latin typeface="Calibri" panose="020F0502020204030204" pitchFamily="34" charset="0"/>
                <a:ea typeface="Times New Roman" panose="02020603050405020304" pitchFamily="18" charset="0"/>
              </a:rPr>
              <a:t>%).   </a:t>
            </a:r>
            <a:endParaRPr lang="en-GB" sz="2800" dirty="0">
              <a:effectLst/>
              <a:latin typeface="Calibri" panose="020F0502020204030204" pitchFamily="34" charset="0"/>
              <a:ea typeface="Calibri" panose="020F0502020204030204" pitchFamily="34" charset="0"/>
            </a:endParaRPr>
          </a:p>
          <a:p>
            <a:pPr marL="0" lvl="0" indent="0">
              <a:buNone/>
            </a:pPr>
            <a:endParaRPr lang="en-GB" sz="800" dirty="0">
              <a:effectLst/>
              <a:latin typeface="Calibri" panose="020F0502020204030204" pitchFamily="34" charset="0"/>
              <a:ea typeface="Calibri" panose="020F0502020204030204" pitchFamily="34" charset="0"/>
            </a:endParaRPr>
          </a:p>
          <a:p>
            <a:endParaRPr lang="en-GB" dirty="0"/>
          </a:p>
        </p:txBody>
      </p:sp>
    </p:spTree>
    <p:extLst>
      <p:ext uri="{BB962C8B-B14F-4D97-AF65-F5344CB8AC3E}">
        <p14:creationId xmlns:p14="http://schemas.microsoft.com/office/powerpoint/2010/main" val="13064030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375EA9-783B-6814-3C93-84A58763E59D}"/>
              </a:ext>
            </a:extLst>
          </p:cNvPr>
          <p:cNvSpPr>
            <a:spLocks noGrp="1"/>
          </p:cNvSpPr>
          <p:nvPr>
            <p:ph type="title"/>
          </p:nvPr>
        </p:nvSpPr>
        <p:spPr>
          <a:xfrm>
            <a:off x="838196" y="567855"/>
            <a:ext cx="10515600" cy="772103"/>
          </a:xfrm>
        </p:spPr>
        <p:txBody>
          <a:bodyPr>
            <a:normAutofit/>
          </a:bodyPr>
          <a:lstStyle/>
          <a:p>
            <a:r>
              <a:rPr lang="en-GB" sz="2800" b="1" dirty="0">
                <a:solidFill>
                  <a:srgbClr val="006965"/>
                </a:solidFill>
                <a:latin typeface="+mn-lt"/>
              </a:rPr>
              <a:t>Table 1: Claimant Count – May 2024</a:t>
            </a:r>
            <a:r>
              <a:rPr lang="en-GB" sz="2800" dirty="0">
                <a:solidFill>
                  <a:srgbClr val="006965"/>
                </a:solidFill>
                <a:latin typeface="+mn-lt"/>
              </a:rPr>
              <a:t>	</a:t>
            </a:r>
          </a:p>
        </p:txBody>
      </p:sp>
      <p:graphicFrame>
        <p:nvGraphicFramePr>
          <p:cNvPr id="3" name="Table 4">
            <a:extLst>
              <a:ext uri="{FF2B5EF4-FFF2-40B4-BE49-F238E27FC236}">
                <a16:creationId xmlns:a16="http://schemas.microsoft.com/office/drawing/2014/main" id="{6F1C6E74-F387-FBFB-AE8A-FD062F7DDB77}"/>
              </a:ext>
            </a:extLst>
          </p:cNvPr>
          <p:cNvGraphicFramePr>
            <a:graphicFrameLocks noGrp="1"/>
          </p:cNvGraphicFramePr>
          <p:nvPr>
            <p:ph idx="1"/>
            <p:extLst>
              <p:ext uri="{D42A27DB-BD31-4B8C-83A1-F6EECF244321}">
                <p14:modId xmlns:p14="http://schemas.microsoft.com/office/powerpoint/2010/main" val="4057770128"/>
              </p:ext>
            </p:extLst>
          </p:nvPr>
        </p:nvGraphicFramePr>
        <p:xfrm>
          <a:off x="838200" y="1473362"/>
          <a:ext cx="10515596" cy="4293886"/>
        </p:xfrm>
        <a:graphic>
          <a:graphicData uri="http://schemas.openxmlformats.org/drawingml/2006/table">
            <a:tbl>
              <a:tblPr firstRow="1" bandRow="1">
                <a:tableStyleId>{93296810-A885-4BE3-A3E7-6D5BEEA58F35}</a:tableStyleId>
              </a:tblPr>
              <a:tblGrid>
                <a:gridCol w="1832708">
                  <a:extLst>
                    <a:ext uri="{9D8B030D-6E8A-4147-A177-3AD203B41FA5}">
                      <a16:colId xmlns:a16="http://schemas.microsoft.com/office/drawing/2014/main" val="1249537814"/>
                    </a:ext>
                  </a:extLst>
                </a:gridCol>
                <a:gridCol w="1447148">
                  <a:extLst>
                    <a:ext uri="{9D8B030D-6E8A-4147-A177-3AD203B41FA5}">
                      <a16:colId xmlns:a16="http://schemas.microsoft.com/office/drawing/2014/main" val="305200462"/>
                    </a:ext>
                  </a:extLst>
                </a:gridCol>
                <a:gridCol w="1447148">
                  <a:extLst>
                    <a:ext uri="{9D8B030D-6E8A-4147-A177-3AD203B41FA5}">
                      <a16:colId xmlns:a16="http://schemas.microsoft.com/office/drawing/2014/main" val="3726718846"/>
                    </a:ext>
                  </a:extLst>
                </a:gridCol>
                <a:gridCol w="1447148">
                  <a:extLst>
                    <a:ext uri="{9D8B030D-6E8A-4147-A177-3AD203B41FA5}">
                      <a16:colId xmlns:a16="http://schemas.microsoft.com/office/drawing/2014/main" val="4180364089"/>
                    </a:ext>
                  </a:extLst>
                </a:gridCol>
                <a:gridCol w="1447148">
                  <a:extLst>
                    <a:ext uri="{9D8B030D-6E8A-4147-A177-3AD203B41FA5}">
                      <a16:colId xmlns:a16="http://schemas.microsoft.com/office/drawing/2014/main" val="133471129"/>
                    </a:ext>
                  </a:extLst>
                </a:gridCol>
                <a:gridCol w="1447148">
                  <a:extLst>
                    <a:ext uri="{9D8B030D-6E8A-4147-A177-3AD203B41FA5}">
                      <a16:colId xmlns:a16="http://schemas.microsoft.com/office/drawing/2014/main" val="191910851"/>
                    </a:ext>
                  </a:extLst>
                </a:gridCol>
                <a:gridCol w="1447148">
                  <a:extLst>
                    <a:ext uri="{9D8B030D-6E8A-4147-A177-3AD203B41FA5}">
                      <a16:colId xmlns:a16="http://schemas.microsoft.com/office/drawing/2014/main" val="3403578845"/>
                    </a:ext>
                  </a:extLst>
                </a:gridCol>
              </a:tblGrid>
              <a:tr h="393292">
                <a:tc>
                  <a:txBody>
                    <a:bodyPr/>
                    <a:lstStyle/>
                    <a:p>
                      <a:pPr algn="ctr" fontAlgn="ctr"/>
                      <a:r>
                        <a:rPr lang="en-GB" sz="1400" u="none" strike="noStrike" dirty="0">
                          <a:effectLst/>
                          <a:latin typeface="+mn-lt"/>
                        </a:rPr>
                        <a:t>Area</a:t>
                      </a:r>
                      <a:endParaRPr lang="en-GB" sz="1400" b="1" i="0" u="none" strike="noStrike" dirty="0">
                        <a:solidFill>
                          <a:srgbClr val="000000"/>
                        </a:solidFill>
                        <a:effectLst/>
                        <a:latin typeface="+mn-lt"/>
                        <a:cs typeface="Arial" panose="020B0604020202020204" pitchFamily="34" charset="0"/>
                      </a:endParaRPr>
                    </a:p>
                  </a:txBody>
                  <a:tcPr marL="7620" marR="7620" marT="7620" marB="0" anchor="ctr">
                    <a:solidFill>
                      <a:srgbClr val="006965"/>
                    </a:solidFill>
                  </a:tcPr>
                </a:tc>
                <a:tc gridSpan="2">
                  <a:txBody>
                    <a:bodyPr/>
                    <a:lstStyle/>
                    <a:p>
                      <a:pPr algn="ctr" fontAlgn="ctr"/>
                      <a:r>
                        <a:rPr lang="en-GB" sz="1400" u="none" strike="noStrike" dirty="0">
                          <a:effectLst/>
                          <a:latin typeface="+mn-lt"/>
                        </a:rPr>
                        <a:t>March 2020</a:t>
                      </a:r>
                      <a:endParaRPr lang="en-GB" sz="1400" b="0" i="0" u="none" strike="noStrike" dirty="0">
                        <a:solidFill>
                          <a:srgbClr val="000000"/>
                        </a:solidFill>
                        <a:effectLst/>
                        <a:latin typeface="+mn-lt"/>
                        <a:cs typeface="Arial" panose="020B0604020202020204" pitchFamily="34" charset="0"/>
                      </a:endParaRPr>
                    </a:p>
                  </a:txBody>
                  <a:tcPr marL="7620" marR="7620" marT="7620" marB="0" anchor="ctr">
                    <a:solidFill>
                      <a:srgbClr val="006965"/>
                    </a:solidFill>
                  </a:tcPr>
                </a:tc>
                <a:tc hMerge="1">
                  <a:txBody>
                    <a:bodyPr/>
                    <a:lstStyle/>
                    <a:p>
                      <a:endParaRPr lang="en-GB"/>
                    </a:p>
                  </a:txBody>
                  <a:tcPr/>
                </a:tc>
                <a:tc gridSpan="2">
                  <a:txBody>
                    <a:bodyPr/>
                    <a:lstStyle/>
                    <a:p>
                      <a:pPr algn="ctr" fontAlgn="ctr"/>
                      <a:r>
                        <a:rPr lang="en-GB" sz="1400" b="1" u="none" strike="noStrike" dirty="0">
                          <a:solidFill>
                            <a:schemeClr val="bg1"/>
                          </a:solidFill>
                          <a:effectLst/>
                          <a:latin typeface="+mn-lt"/>
                        </a:rPr>
                        <a:t>May 2024</a:t>
                      </a:r>
                      <a:endParaRPr lang="en-GB" sz="1400" b="1" i="0" u="none" strike="noStrike" dirty="0">
                        <a:solidFill>
                          <a:schemeClr val="bg1"/>
                        </a:solidFill>
                        <a:effectLst/>
                        <a:latin typeface="+mn-lt"/>
                        <a:cs typeface="Arial" panose="020B0604020202020204" pitchFamily="34" charset="0"/>
                      </a:endParaRPr>
                    </a:p>
                  </a:txBody>
                  <a:tcPr marL="7620" marR="7620" marT="7620" marB="0" anchor="ctr">
                    <a:solidFill>
                      <a:srgbClr val="006965"/>
                    </a:solidFill>
                  </a:tcPr>
                </a:tc>
                <a:tc hMerge="1">
                  <a:txBody>
                    <a:bodyPr/>
                    <a:lstStyle/>
                    <a:p>
                      <a:endParaRPr lang="en-GB"/>
                    </a:p>
                  </a:txBody>
                  <a:tcPr/>
                </a:tc>
                <a:tc gridSpan="2">
                  <a:txBody>
                    <a:bodyPr/>
                    <a:lstStyle/>
                    <a:p>
                      <a:pPr algn="ctr" fontAlgn="b"/>
                      <a:r>
                        <a:rPr lang="en-GB" sz="1400" b="1" u="none" strike="noStrike" dirty="0">
                          <a:solidFill>
                            <a:schemeClr val="bg1"/>
                          </a:solidFill>
                          <a:effectLst/>
                          <a:latin typeface="+mn-lt"/>
                        </a:rPr>
                        <a:t>March 2020 - May 2024</a:t>
                      </a:r>
                      <a:endParaRPr lang="en-GB" sz="1400" b="1" i="0" u="none" strike="noStrike" dirty="0">
                        <a:solidFill>
                          <a:schemeClr val="bg1"/>
                        </a:solidFill>
                        <a:effectLst/>
                        <a:latin typeface="+mn-lt"/>
                        <a:cs typeface="Arial" panose="020B0604020202020204" pitchFamily="34" charset="0"/>
                      </a:endParaRPr>
                    </a:p>
                  </a:txBody>
                  <a:tcPr marL="7620" marR="7620" marT="7620" marB="0" anchor="ctr">
                    <a:solidFill>
                      <a:srgbClr val="006965"/>
                    </a:solidFill>
                  </a:tcPr>
                </a:tc>
                <a:tc hMerge="1">
                  <a:txBody>
                    <a:bodyPr/>
                    <a:lstStyle/>
                    <a:p>
                      <a:endParaRPr lang="en-GB"/>
                    </a:p>
                  </a:txBody>
                  <a:tcPr/>
                </a:tc>
                <a:extLst>
                  <a:ext uri="{0D108BD9-81ED-4DB2-BD59-A6C34878D82A}">
                    <a16:rowId xmlns:a16="http://schemas.microsoft.com/office/drawing/2014/main" val="2250800113"/>
                  </a:ext>
                </a:extLst>
              </a:tr>
              <a:tr h="686914">
                <a:tc>
                  <a:txBody>
                    <a:bodyPr/>
                    <a:lstStyle/>
                    <a:p>
                      <a:pPr marL="0" marR="0" lvl="0" indent="0" algn="l" defTabSz="685800" rtl="0" eaLnBrk="1" fontAlgn="ctr" latinLnBrk="0" hangingPunct="1">
                        <a:lnSpc>
                          <a:spcPct val="100000"/>
                        </a:lnSpc>
                        <a:spcBef>
                          <a:spcPts val="0"/>
                        </a:spcBef>
                        <a:spcAft>
                          <a:spcPts val="0"/>
                        </a:spcAft>
                        <a:buClrTx/>
                        <a:buSzTx/>
                        <a:buFontTx/>
                        <a:buNone/>
                        <a:tabLst/>
                        <a:defRPr/>
                      </a:pPr>
                      <a:r>
                        <a:rPr lang="en-GB" sz="1400" b="0" u="none" strike="noStrike" dirty="0">
                          <a:solidFill>
                            <a:srgbClr val="000000"/>
                          </a:solidFill>
                          <a:effectLst/>
                          <a:latin typeface="+mn-lt"/>
                        </a:rPr>
                        <a:t>Parliamentary constituency </a:t>
                      </a:r>
                      <a:endParaRPr lang="en-GB" sz="1400" b="0" i="0" u="none" strike="noStrike" dirty="0">
                        <a:solidFill>
                          <a:srgbClr val="000000"/>
                        </a:solidFill>
                        <a:effectLst/>
                        <a:latin typeface="+mn-lt"/>
                        <a:cs typeface="Arial" panose="020B0604020202020204" pitchFamily="34" charset="0"/>
                      </a:endParaRPr>
                    </a:p>
                    <a:p>
                      <a:pPr algn="ctr" fontAlgn="ctr"/>
                      <a:endParaRPr lang="en-GB" sz="1400" b="1" i="0" u="none" strike="noStrike" dirty="0">
                        <a:solidFill>
                          <a:srgbClr val="000000"/>
                        </a:solidFill>
                        <a:effectLst/>
                        <a:latin typeface="+mn-lt"/>
                        <a:cs typeface="Arial" panose="020B0604020202020204" pitchFamily="34" charset="0"/>
                      </a:endParaRPr>
                    </a:p>
                  </a:txBody>
                  <a:tcPr marL="7620" marR="7620" marT="7620" marB="0" anchor="ctr">
                    <a:solidFill>
                      <a:srgbClr val="006965">
                        <a:alpha val="50196"/>
                      </a:srgbClr>
                    </a:solidFill>
                  </a:tcPr>
                </a:tc>
                <a:tc>
                  <a:txBody>
                    <a:bodyPr/>
                    <a:lstStyle/>
                    <a:p>
                      <a:pPr algn="r" fontAlgn="ctr"/>
                      <a:r>
                        <a:rPr lang="en-GB" sz="1400" u="none" strike="noStrike" dirty="0">
                          <a:effectLst/>
                          <a:latin typeface="+mn-lt"/>
                        </a:rPr>
                        <a:t>Number of claimants</a:t>
                      </a:r>
                      <a:endParaRPr lang="en-GB" sz="1400" b="0" i="0" u="none" strike="noStrike" dirty="0">
                        <a:solidFill>
                          <a:srgbClr val="000000"/>
                        </a:solidFill>
                        <a:effectLst/>
                        <a:latin typeface="+mn-lt"/>
                        <a:cs typeface="Arial" panose="020B0604020202020204" pitchFamily="34" charset="0"/>
                      </a:endParaRPr>
                    </a:p>
                  </a:txBody>
                  <a:tcPr marL="7620" marR="7620" marT="7620" marB="0" anchor="ctr">
                    <a:solidFill>
                      <a:srgbClr val="006965">
                        <a:alpha val="50196"/>
                      </a:srgbClr>
                    </a:solidFill>
                  </a:tcPr>
                </a:tc>
                <a:tc>
                  <a:txBody>
                    <a:bodyPr/>
                    <a:lstStyle/>
                    <a:p>
                      <a:pPr algn="r" fontAlgn="ctr"/>
                      <a:r>
                        <a:rPr lang="en-GB" sz="1400" u="none" strike="noStrike" dirty="0">
                          <a:effectLst/>
                          <a:latin typeface="+mn-lt"/>
                        </a:rPr>
                        <a:t>Claimant count</a:t>
                      </a:r>
                    </a:p>
                    <a:p>
                      <a:pPr algn="r" fontAlgn="ctr"/>
                      <a:r>
                        <a:rPr lang="en-GB" sz="1400" u="none" strike="noStrike" dirty="0">
                          <a:effectLst/>
                          <a:latin typeface="+mn-lt"/>
                        </a:rPr>
                        <a:t>rate (%)</a:t>
                      </a:r>
                      <a:endParaRPr lang="en-GB" sz="1400" b="0" i="0" u="none" strike="noStrike" dirty="0">
                        <a:solidFill>
                          <a:srgbClr val="000000"/>
                        </a:solidFill>
                        <a:effectLst/>
                        <a:latin typeface="+mn-lt"/>
                        <a:cs typeface="Arial" panose="020B0604020202020204" pitchFamily="34" charset="0"/>
                      </a:endParaRPr>
                    </a:p>
                  </a:txBody>
                  <a:tcPr marL="7620" marR="7620" marT="7620" marB="0" anchor="ctr">
                    <a:solidFill>
                      <a:srgbClr val="006965">
                        <a:alpha val="50196"/>
                      </a:srgbClr>
                    </a:solidFill>
                  </a:tcPr>
                </a:tc>
                <a:tc>
                  <a:txBody>
                    <a:bodyPr/>
                    <a:lstStyle/>
                    <a:p>
                      <a:pPr algn="r" fontAlgn="ctr"/>
                      <a:r>
                        <a:rPr lang="en-GB" sz="1400" u="none" strike="noStrike" dirty="0">
                          <a:effectLst/>
                          <a:latin typeface="+mn-lt"/>
                        </a:rPr>
                        <a:t>Number of claimants</a:t>
                      </a:r>
                      <a:endParaRPr lang="en-GB" sz="1400" b="0" i="0" u="none" strike="noStrike" dirty="0">
                        <a:solidFill>
                          <a:srgbClr val="000000"/>
                        </a:solidFill>
                        <a:effectLst/>
                        <a:latin typeface="+mn-lt"/>
                        <a:cs typeface="Arial" panose="020B0604020202020204" pitchFamily="34" charset="0"/>
                      </a:endParaRPr>
                    </a:p>
                  </a:txBody>
                  <a:tcPr marL="7620" marR="7620" marT="7620" marB="0" anchor="ctr">
                    <a:solidFill>
                      <a:srgbClr val="006965">
                        <a:alpha val="50196"/>
                      </a:srgbClr>
                    </a:solidFill>
                  </a:tcPr>
                </a:tc>
                <a:tc>
                  <a:txBody>
                    <a:bodyPr/>
                    <a:lstStyle/>
                    <a:p>
                      <a:pPr algn="r" fontAlgn="ctr"/>
                      <a:r>
                        <a:rPr lang="en-GB" sz="1400" u="none" strike="noStrike" dirty="0">
                          <a:effectLst/>
                          <a:latin typeface="+mn-lt"/>
                        </a:rPr>
                        <a:t>Claimant count</a:t>
                      </a:r>
                    </a:p>
                    <a:p>
                      <a:pPr algn="r" fontAlgn="ctr"/>
                      <a:r>
                        <a:rPr lang="en-GB" sz="1400" u="none" strike="noStrike" dirty="0">
                          <a:effectLst/>
                          <a:latin typeface="+mn-lt"/>
                        </a:rPr>
                        <a:t>rate (%)</a:t>
                      </a:r>
                      <a:endParaRPr lang="en-GB" sz="1400" b="0" i="0" u="none" strike="noStrike" dirty="0">
                        <a:solidFill>
                          <a:srgbClr val="000000"/>
                        </a:solidFill>
                        <a:effectLst/>
                        <a:latin typeface="+mn-lt"/>
                        <a:cs typeface="Arial" panose="020B0604020202020204" pitchFamily="34" charset="0"/>
                      </a:endParaRPr>
                    </a:p>
                  </a:txBody>
                  <a:tcPr marL="7620" marR="7620" marT="7620" marB="0" anchor="ctr">
                    <a:solidFill>
                      <a:srgbClr val="006965">
                        <a:alpha val="50196"/>
                      </a:srgbClr>
                    </a:solidFill>
                  </a:tcPr>
                </a:tc>
                <a:tc>
                  <a:txBody>
                    <a:bodyPr/>
                    <a:lstStyle/>
                    <a:p>
                      <a:pPr algn="r" fontAlgn="b"/>
                      <a:r>
                        <a:rPr lang="en-GB" sz="1400" b="0" u="none" strike="noStrike" dirty="0">
                          <a:solidFill>
                            <a:srgbClr val="000000"/>
                          </a:solidFill>
                          <a:effectLst/>
                          <a:latin typeface="+mn-lt"/>
                        </a:rPr>
                        <a:t>Change in number of claimants </a:t>
                      </a:r>
                      <a:endParaRPr lang="en-GB" sz="1400" b="0" i="0" u="none" strike="noStrike" dirty="0">
                        <a:solidFill>
                          <a:srgbClr val="000000"/>
                        </a:solidFill>
                        <a:effectLst/>
                        <a:latin typeface="+mn-lt"/>
                        <a:cs typeface="Arial" panose="020B0604020202020204" pitchFamily="34" charset="0"/>
                      </a:endParaRPr>
                    </a:p>
                  </a:txBody>
                  <a:tcPr marL="7620" marR="7620" marT="7620" marB="0" anchor="ctr">
                    <a:solidFill>
                      <a:srgbClr val="006965">
                        <a:alpha val="50196"/>
                      </a:srgbClr>
                    </a:solidFill>
                  </a:tcPr>
                </a:tc>
                <a:tc>
                  <a:txBody>
                    <a:bodyPr/>
                    <a:lstStyle/>
                    <a:p>
                      <a:pPr algn="r" fontAlgn="b"/>
                      <a:r>
                        <a:rPr lang="en-GB" sz="1400" b="0" u="none" strike="noStrike" dirty="0">
                          <a:solidFill>
                            <a:srgbClr val="000000"/>
                          </a:solidFill>
                          <a:effectLst/>
                          <a:latin typeface="+mn-lt"/>
                        </a:rPr>
                        <a:t>% point change in claimant count rate</a:t>
                      </a:r>
                      <a:endParaRPr lang="en-GB" sz="1400" b="0" i="0" u="none" strike="noStrike" dirty="0">
                        <a:solidFill>
                          <a:srgbClr val="000000"/>
                        </a:solidFill>
                        <a:effectLst/>
                        <a:latin typeface="+mn-lt"/>
                        <a:cs typeface="Arial" panose="020B0604020202020204" pitchFamily="34" charset="0"/>
                      </a:endParaRPr>
                    </a:p>
                  </a:txBody>
                  <a:tcPr marL="7620" marR="7620" marT="7620" marB="0" anchor="ctr">
                    <a:solidFill>
                      <a:srgbClr val="006965">
                        <a:alpha val="50196"/>
                      </a:srgbClr>
                    </a:solidFill>
                  </a:tcPr>
                </a:tc>
                <a:extLst>
                  <a:ext uri="{0D108BD9-81ED-4DB2-BD59-A6C34878D82A}">
                    <a16:rowId xmlns:a16="http://schemas.microsoft.com/office/drawing/2014/main" val="2527554147"/>
                  </a:ext>
                </a:extLst>
              </a:tr>
              <a:tr h="393292">
                <a:tc>
                  <a:txBody>
                    <a:bodyPr/>
                    <a:lstStyle/>
                    <a:p>
                      <a:pPr lvl="1" algn="r" fontAlgn="b"/>
                      <a:r>
                        <a:rPr lang="en-GB" sz="1400" u="none" strike="noStrike" dirty="0">
                          <a:effectLst/>
                          <a:latin typeface="+mn-lt"/>
                        </a:rPr>
                        <a:t>Aylesbury</a:t>
                      </a:r>
                      <a:endParaRPr lang="en-GB" sz="1400" b="0" i="0" u="none" strike="noStrike" dirty="0">
                        <a:solidFill>
                          <a:srgbClr val="000000"/>
                        </a:solidFill>
                        <a:effectLst/>
                        <a:latin typeface="+mn-lt"/>
                        <a:cs typeface="Arial" panose="020B0604020202020204" pitchFamily="34" charset="0"/>
                      </a:endParaRPr>
                    </a:p>
                  </a:txBody>
                  <a:tcPr marL="7620" marR="7620" marT="7620" marB="0">
                    <a:solidFill>
                      <a:srgbClr val="006965">
                        <a:alpha val="20000"/>
                      </a:srgbClr>
                    </a:solidFill>
                  </a:tcPr>
                </a:tc>
                <a:tc>
                  <a:txBody>
                    <a:bodyPr/>
                    <a:lstStyle/>
                    <a:p>
                      <a:pPr algn="r" fontAlgn="t"/>
                      <a:r>
                        <a:rPr lang="en-GB" sz="1400" u="none" strike="noStrike" dirty="0">
                          <a:effectLst/>
                          <a:latin typeface="+mn-lt"/>
                        </a:rPr>
                        <a:t>1,420</a:t>
                      </a:r>
                      <a:endParaRPr lang="en-GB" sz="1400" b="0" i="0" u="none" strike="noStrike" dirty="0">
                        <a:solidFill>
                          <a:srgbClr val="000000"/>
                        </a:solidFill>
                        <a:effectLst/>
                        <a:latin typeface="+mn-lt"/>
                        <a:cs typeface="Arial" panose="020B0604020202020204" pitchFamily="34" charset="0"/>
                      </a:endParaRPr>
                    </a:p>
                  </a:txBody>
                  <a:tcPr marL="7620" marR="7620" marT="7620" marB="0">
                    <a:solidFill>
                      <a:srgbClr val="006965">
                        <a:alpha val="20000"/>
                      </a:srgbClr>
                    </a:solidFill>
                  </a:tcPr>
                </a:tc>
                <a:tc>
                  <a:txBody>
                    <a:bodyPr/>
                    <a:lstStyle/>
                    <a:p>
                      <a:pPr algn="r" fontAlgn="t"/>
                      <a:r>
                        <a:rPr lang="en-GB" sz="1400" u="none" strike="noStrike" dirty="0">
                          <a:effectLst/>
                          <a:latin typeface="+mn-lt"/>
                        </a:rPr>
                        <a:t>1.8</a:t>
                      </a:r>
                      <a:endParaRPr lang="en-GB" sz="1400" b="0" i="0" u="none" strike="noStrike" dirty="0">
                        <a:solidFill>
                          <a:srgbClr val="000000"/>
                        </a:solidFill>
                        <a:effectLst/>
                        <a:latin typeface="+mn-lt"/>
                        <a:cs typeface="Arial" panose="020B0604020202020204" pitchFamily="34" charset="0"/>
                      </a:endParaRPr>
                    </a:p>
                  </a:txBody>
                  <a:tcPr marL="7620" marR="7620" marT="7620" marB="0">
                    <a:solidFill>
                      <a:srgbClr val="006965">
                        <a:alpha val="20000"/>
                      </a:srgbClr>
                    </a:solidFill>
                  </a:tcPr>
                </a:tc>
                <a:tc>
                  <a:txBody>
                    <a:bodyPr/>
                    <a:lstStyle/>
                    <a:p>
                      <a:pPr algn="r" fontAlgn="b"/>
                      <a:r>
                        <a:rPr lang="en-GB" sz="1400" b="0" i="0" u="none" strike="noStrike" dirty="0">
                          <a:solidFill>
                            <a:srgbClr val="000000"/>
                          </a:solidFill>
                          <a:effectLst/>
                          <a:latin typeface="+mn-lt"/>
                        </a:rPr>
                        <a:t>2,640</a:t>
                      </a:r>
                    </a:p>
                  </a:txBody>
                  <a:tcPr marL="6350" marR="6350" marT="6350" marB="0">
                    <a:solidFill>
                      <a:srgbClr val="006965">
                        <a:alpha val="20000"/>
                      </a:srgbClr>
                    </a:solidFill>
                  </a:tcPr>
                </a:tc>
                <a:tc>
                  <a:txBody>
                    <a:bodyPr/>
                    <a:lstStyle/>
                    <a:p>
                      <a:pPr algn="r" fontAlgn="b"/>
                      <a:r>
                        <a:rPr lang="en-GB" sz="1400" b="0" i="0" u="none" strike="noStrike">
                          <a:solidFill>
                            <a:srgbClr val="000000"/>
                          </a:solidFill>
                          <a:effectLst/>
                          <a:latin typeface="+mn-lt"/>
                        </a:rPr>
                        <a:t>3.3</a:t>
                      </a:r>
                    </a:p>
                  </a:txBody>
                  <a:tcPr marL="6350" marR="6350" marT="6350" marB="0">
                    <a:solidFill>
                      <a:srgbClr val="006965">
                        <a:alpha val="20000"/>
                      </a:srgbClr>
                    </a:solidFill>
                  </a:tcPr>
                </a:tc>
                <a:tc>
                  <a:txBody>
                    <a:bodyPr/>
                    <a:lstStyle/>
                    <a:p>
                      <a:pPr algn="r" fontAlgn="b"/>
                      <a:r>
                        <a:rPr lang="en-GB" sz="1400" b="0" i="0" u="none" strike="noStrike">
                          <a:solidFill>
                            <a:srgbClr val="000000"/>
                          </a:solidFill>
                          <a:effectLst/>
                          <a:latin typeface="+mn-lt"/>
                        </a:rPr>
                        <a:t>1,220</a:t>
                      </a:r>
                    </a:p>
                  </a:txBody>
                  <a:tcPr marL="6350" marR="6350" marT="6350" marB="0">
                    <a:solidFill>
                      <a:srgbClr val="006965">
                        <a:alpha val="20000"/>
                      </a:srgbClr>
                    </a:solidFill>
                  </a:tcPr>
                </a:tc>
                <a:tc>
                  <a:txBody>
                    <a:bodyPr/>
                    <a:lstStyle/>
                    <a:p>
                      <a:pPr algn="r" fontAlgn="b"/>
                      <a:r>
                        <a:rPr lang="en-GB" sz="1400" b="0" i="0" u="none" strike="noStrike">
                          <a:solidFill>
                            <a:srgbClr val="000000"/>
                          </a:solidFill>
                          <a:effectLst/>
                          <a:latin typeface="+mn-lt"/>
                        </a:rPr>
                        <a:t>1.5</a:t>
                      </a:r>
                    </a:p>
                  </a:txBody>
                  <a:tcPr marL="6350" marR="6350" marT="6350" marB="0">
                    <a:solidFill>
                      <a:srgbClr val="006965">
                        <a:alpha val="20000"/>
                      </a:srgbClr>
                    </a:solidFill>
                  </a:tcPr>
                </a:tc>
                <a:extLst>
                  <a:ext uri="{0D108BD9-81ED-4DB2-BD59-A6C34878D82A}">
                    <a16:rowId xmlns:a16="http://schemas.microsoft.com/office/drawing/2014/main" val="2548708749"/>
                  </a:ext>
                </a:extLst>
              </a:tr>
              <a:tr h="393292">
                <a:tc>
                  <a:txBody>
                    <a:bodyPr/>
                    <a:lstStyle/>
                    <a:p>
                      <a:pPr lvl="1" algn="r" fontAlgn="b"/>
                      <a:r>
                        <a:rPr lang="en-GB" sz="1400" u="none" strike="noStrike" dirty="0">
                          <a:effectLst/>
                          <a:latin typeface="+mn-lt"/>
                        </a:rPr>
                        <a:t>Beaconsfield</a:t>
                      </a:r>
                      <a:endParaRPr lang="en-GB" sz="1400" b="0" i="0" u="none" strike="noStrike" dirty="0">
                        <a:solidFill>
                          <a:srgbClr val="000000"/>
                        </a:solidFill>
                        <a:effectLst/>
                        <a:latin typeface="+mn-lt"/>
                        <a:cs typeface="Arial" panose="020B0604020202020204" pitchFamily="34" charset="0"/>
                      </a:endParaRPr>
                    </a:p>
                  </a:txBody>
                  <a:tcPr marL="7620" marR="7620" marT="7620" marB="0">
                    <a:solidFill>
                      <a:srgbClr val="006965">
                        <a:alpha val="50196"/>
                      </a:srgbClr>
                    </a:solidFill>
                  </a:tcPr>
                </a:tc>
                <a:tc>
                  <a:txBody>
                    <a:bodyPr/>
                    <a:lstStyle/>
                    <a:p>
                      <a:pPr algn="r" fontAlgn="t"/>
                      <a:r>
                        <a:rPr lang="en-GB" sz="1400" u="none" strike="noStrike" dirty="0">
                          <a:effectLst/>
                          <a:latin typeface="+mn-lt"/>
                        </a:rPr>
                        <a:t>820</a:t>
                      </a:r>
                      <a:endParaRPr lang="en-GB" sz="1400" b="0" i="0" u="none" strike="noStrike" dirty="0">
                        <a:solidFill>
                          <a:srgbClr val="000000"/>
                        </a:solidFill>
                        <a:effectLst/>
                        <a:latin typeface="+mn-lt"/>
                        <a:cs typeface="Arial" panose="020B0604020202020204" pitchFamily="34" charset="0"/>
                      </a:endParaRPr>
                    </a:p>
                  </a:txBody>
                  <a:tcPr marL="7620" marR="7620" marT="7620" marB="0">
                    <a:solidFill>
                      <a:srgbClr val="006965">
                        <a:alpha val="50196"/>
                      </a:srgbClr>
                    </a:solidFill>
                  </a:tcPr>
                </a:tc>
                <a:tc>
                  <a:txBody>
                    <a:bodyPr/>
                    <a:lstStyle/>
                    <a:p>
                      <a:pPr algn="r" fontAlgn="t"/>
                      <a:r>
                        <a:rPr lang="en-GB" sz="1400" u="none" strike="noStrike" dirty="0">
                          <a:effectLst/>
                          <a:latin typeface="+mn-lt"/>
                        </a:rPr>
                        <a:t>1.4</a:t>
                      </a:r>
                      <a:endParaRPr lang="en-GB" sz="1400" b="0" i="0" u="none" strike="noStrike" dirty="0">
                        <a:solidFill>
                          <a:srgbClr val="000000"/>
                        </a:solidFill>
                        <a:effectLst/>
                        <a:latin typeface="+mn-lt"/>
                        <a:cs typeface="Arial" panose="020B0604020202020204" pitchFamily="34" charset="0"/>
                      </a:endParaRPr>
                    </a:p>
                  </a:txBody>
                  <a:tcPr marL="7620" marR="7620" marT="7620" marB="0">
                    <a:solidFill>
                      <a:srgbClr val="006965">
                        <a:alpha val="50196"/>
                      </a:srgbClr>
                    </a:solidFill>
                  </a:tcPr>
                </a:tc>
                <a:tc>
                  <a:txBody>
                    <a:bodyPr/>
                    <a:lstStyle/>
                    <a:p>
                      <a:pPr algn="r" fontAlgn="b"/>
                      <a:r>
                        <a:rPr lang="en-GB" sz="1400" b="0" i="0" u="none" strike="noStrike" dirty="0">
                          <a:solidFill>
                            <a:srgbClr val="000000"/>
                          </a:solidFill>
                          <a:effectLst/>
                          <a:latin typeface="+mn-lt"/>
                        </a:rPr>
                        <a:t>1,370</a:t>
                      </a:r>
                    </a:p>
                  </a:txBody>
                  <a:tcPr marL="6350" marR="6350" marT="6350" marB="0">
                    <a:solidFill>
                      <a:srgbClr val="006965">
                        <a:alpha val="50196"/>
                      </a:srgbClr>
                    </a:solidFill>
                  </a:tcPr>
                </a:tc>
                <a:tc>
                  <a:txBody>
                    <a:bodyPr/>
                    <a:lstStyle/>
                    <a:p>
                      <a:pPr algn="r" fontAlgn="b"/>
                      <a:r>
                        <a:rPr lang="en-GB" sz="1400" b="0" i="0" u="none" strike="noStrike">
                          <a:solidFill>
                            <a:srgbClr val="000000"/>
                          </a:solidFill>
                          <a:effectLst/>
                          <a:latin typeface="+mn-lt"/>
                        </a:rPr>
                        <a:t>2.3</a:t>
                      </a:r>
                    </a:p>
                  </a:txBody>
                  <a:tcPr marL="6350" marR="6350" marT="6350" marB="0">
                    <a:solidFill>
                      <a:srgbClr val="006965">
                        <a:alpha val="50196"/>
                      </a:srgbClr>
                    </a:solidFill>
                  </a:tcPr>
                </a:tc>
                <a:tc>
                  <a:txBody>
                    <a:bodyPr/>
                    <a:lstStyle/>
                    <a:p>
                      <a:pPr algn="r" fontAlgn="b"/>
                      <a:r>
                        <a:rPr lang="en-GB" sz="1400" b="0" i="0" u="none" strike="noStrike">
                          <a:solidFill>
                            <a:srgbClr val="000000"/>
                          </a:solidFill>
                          <a:effectLst/>
                          <a:latin typeface="+mn-lt"/>
                        </a:rPr>
                        <a:t>550</a:t>
                      </a:r>
                    </a:p>
                  </a:txBody>
                  <a:tcPr marL="6350" marR="6350" marT="6350" marB="0">
                    <a:solidFill>
                      <a:srgbClr val="006965">
                        <a:alpha val="50196"/>
                      </a:srgbClr>
                    </a:solidFill>
                  </a:tcPr>
                </a:tc>
                <a:tc>
                  <a:txBody>
                    <a:bodyPr/>
                    <a:lstStyle/>
                    <a:p>
                      <a:pPr algn="r" fontAlgn="b"/>
                      <a:r>
                        <a:rPr lang="en-GB" sz="1400" b="0" i="0" u="none" strike="noStrike">
                          <a:solidFill>
                            <a:srgbClr val="000000"/>
                          </a:solidFill>
                          <a:effectLst/>
                          <a:latin typeface="+mn-lt"/>
                        </a:rPr>
                        <a:t>0.9</a:t>
                      </a:r>
                    </a:p>
                  </a:txBody>
                  <a:tcPr marL="6350" marR="6350" marT="6350" marB="0">
                    <a:solidFill>
                      <a:srgbClr val="006965">
                        <a:alpha val="50196"/>
                      </a:srgbClr>
                    </a:solidFill>
                  </a:tcPr>
                </a:tc>
                <a:extLst>
                  <a:ext uri="{0D108BD9-81ED-4DB2-BD59-A6C34878D82A}">
                    <a16:rowId xmlns:a16="http://schemas.microsoft.com/office/drawing/2014/main" val="374224658"/>
                  </a:ext>
                </a:extLst>
              </a:tr>
              <a:tr h="393292">
                <a:tc>
                  <a:txBody>
                    <a:bodyPr/>
                    <a:lstStyle/>
                    <a:p>
                      <a:pPr lvl="1" algn="r" fontAlgn="b"/>
                      <a:r>
                        <a:rPr lang="en-GB" sz="1400" u="none" strike="noStrike" dirty="0">
                          <a:effectLst/>
                          <a:latin typeface="+mn-lt"/>
                        </a:rPr>
                        <a:t>Buckingham</a:t>
                      </a:r>
                      <a:endParaRPr lang="en-GB" sz="1400" b="0" i="0" u="none" strike="noStrike" dirty="0">
                        <a:solidFill>
                          <a:srgbClr val="000000"/>
                        </a:solidFill>
                        <a:effectLst/>
                        <a:latin typeface="+mn-lt"/>
                        <a:cs typeface="Arial" panose="020B0604020202020204" pitchFamily="34" charset="0"/>
                      </a:endParaRPr>
                    </a:p>
                  </a:txBody>
                  <a:tcPr marL="7620" marR="7620" marT="7620" marB="0">
                    <a:solidFill>
                      <a:srgbClr val="006965">
                        <a:alpha val="20000"/>
                      </a:srgbClr>
                    </a:solidFill>
                  </a:tcPr>
                </a:tc>
                <a:tc>
                  <a:txBody>
                    <a:bodyPr/>
                    <a:lstStyle/>
                    <a:p>
                      <a:pPr algn="r" fontAlgn="t"/>
                      <a:r>
                        <a:rPr lang="en-GB" sz="1400" u="none" strike="noStrike" dirty="0">
                          <a:effectLst/>
                          <a:latin typeface="+mn-lt"/>
                        </a:rPr>
                        <a:t>710</a:t>
                      </a:r>
                      <a:endParaRPr lang="en-GB" sz="1400" b="0" i="0" u="none" strike="noStrike" dirty="0">
                        <a:solidFill>
                          <a:srgbClr val="000000"/>
                        </a:solidFill>
                        <a:effectLst/>
                        <a:latin typeface="+mn-lt"/>
                        <a:cs typeface="Arial" panose="020B0604020202020204" pitchFamily="34" charset="0"/>
                      </a:endParaRPr>
                    </a:p>
                  </a:txBody>
                  <a:tcPr marL="7620" marR="7620" marT="7620" marB="0">
                    <a:solidFill>
                      <a:srgbClr val="006965">
                        <a:alpha val="20000"/>
                      </a:srgbClr>
                    </a:solidFill>
                  </a:tcPr>
                </a:tc>
                <a:tc>
                  <a:txBody>
                    <a:bodyPr/>
                    <a:lstStyle/>
                    <a:p>
                      <a:pPr algn="r" fontAlgn="t"/>
                      <a:r>
                        <a:rPr lang="en-GB" sz="1400" u="none" strike="noStrike" dirty="0">
                          <a:effectLst/>
                          <a:latin typeface="+mn-lt"/>
                        </a:rPr>
                        <a:t>1.1</a:t>
                      </a:r>
                      <a:endParaRPr lang="en-GB" sz="1400" b="0" i="0" u="none" strike="noStrike" dirty="0">
                        <a:solidFill>
                          <a:srgbClr val="000000"/>
                        </a:solidFill>
                        <a:effectLst/>
                        <a:latin typeface="+mn-lt"/>
                        <a:cs typeface="Arial" panose="020B0604020202020204" pitchFamily="34" charset="0"/>
                      </a:endParaRPr>
                    </a:p>
                  </a:txBody>
                  <a:tcPr marL="7620" marR="7620" marT="7620" marB="0">
                    <a:solidFill>
                      <a:srgbClr val="006965">
                        <a:alpha val="20000"/>
                      </a:srgbClr>
                    </a:solidFill>
                  </a:tcPr>
                </a:tc>
                <a:tc>
                  <a:txBody>
                    <a:bodyPr/>
                    <a:lstStyle/>
                    <a:p>
                      <a:pPr algn="r" fontAlgn="b"/>
                      <a:r>
                        <a:rPr lang="en-GB" sz="1400" b="0" i="0" u="none" strike="noStrike">
                          <a:solidFill>
                            <a:srgbClr val="000000"/>
                          </a:solidFill>
                          <a:effectLst/>
                          <a:latin typeface="+mn-lt"/>
                        </a:rPr>
                        <a:t>1,330</a:t>
                      </a:r>
                    </a:p>
                  </a:txBody>
                  <a:tcPr marL="6350" marR="6350" marT="6350" marB="0">
                    <a:solidFill>
                      <a:srgbClr val="006965">
                        <a:alpha val="20000"/>
                      </a:srgbClr>
                    </a:solidFill>
                  </a:tcPr>
                </a:tc>
                <a:tc>
                  <a:txBody>
                    <a:bodyPr/>
                    <a:lstStyle/>
                    <a:p>
                      <a:pPr algn="r" fontAlgn="b"/>
                      <a:r>
                        <a:rPr lang="en-GB" sz="1400" b="0" i="0" u="none" strike="noStrike">
                          <a:solidFill>
                            <a:srgbClr val="000000"/>
                          </a:solidFill>
                          <a:effectLst/>
                          <a:latin typeface="+mn-lt"/>
                        </a:rPr>
                        <a:t>2.0</a:t>
                      </a:r>
                    </a:p>
                  </a:txBody>
                  <a:tcPr marL="6350" marR="6350" marT="6350" marB="0">
                    <a:solidFill>
                      <a:srgbClr val="006965">
                        <a:alpha val="20000"/>
                      </a:srgbClr>
                    </a:solidFill>
                  </a:tcPr>
                </a:tc>
                <a:tc>
                  <a:txBody>
                    <a:bodyPr/>
                    <a:lstStyle/>
                    <a:p>
                      <a:pPr algn="r" fontAlgn="b"/>
                      <a:r>
                        <a:rPr lang="en-GB" sz="1400" b="0" i="0" u="none" strike="noStrike">
                          <a:solidFill>
                            <a:srgbClr val="000000"/>
                          </a:solidFill>
                          <a:effectLst/>
                          <a:latin typeface="+mn-lt"/>
                        </a:rPr>
                        <a:t>620</a:t>
                      </a:r>
                    </a:p>
                  </a:txBody>
                  <a:tcPr marL="6350" marR="6350" marT="6350" marB="0">
                    <a:solidFill>
                      <a:srgbClr val="006965">
                        <a:alpha val="20000"/>
                      </a:srgbClr>
                    </a:solidFill>
                  </a:tcPr>
                </a:tc>
                <a:tc>
                  <a:txBody>
                    <a:bodyPr/>
                    <a:lstStyle/>
                    <a:p>
                      <a:pPr algn="r" fontAlgn="b"/>
                      <a:r>
                        <a:rPr lang="en-GB" sz="1400" b="0" i="0" u="none" strike="noStrike">
                          <a:solidFill>
                            <a:srgbClr val="000000"/>
                          </a:solidFill>
                          <a:effectLst/>
                          <a:latin typeface="+mn-lt"/>
                        </a:rPr>
                        <a:t>0.9</a:t>
                      </a:r>
                    </a:p>
                  </a:txBody>
                  <a:tcPr marL="6350" marR="6350" marT="6350" marB="0">
                    <a:solidFill>
                      <a:srgbClr val="006965">
                        <a:alpha val="20000"/>
                      </a:srgbClr>
                    </a:solidFill>
                  </a:tcPr>
                </a:tc>
                <a:extLst>
                  <a:ext uri="{0D108BD9-81ED-4DB2-BD59-A6C34878D82A}">
                    <a16:rowId xmlns:a16="http://schemas.microsoft.com/office/drawing/2014/main" val="1025161210"/>
                  </a:ext>
                </a:extLst>
              </a:tr>
              <a:tr h="460636">
                <a:tc>
                  <a:txBody>
                    <a:bodyPr/>
                    <a:lstStyle/>
                    <a:p>
                      <a:pPr lvl="1" algn="r" fontAlgn="b"/>
                      <a:r>
                        <a:rPr lang="en-GB" sz="1400" u="none" strike="noStrike" dirty="0">
                          <a:effectLst/>
                          <a:latin typeface="+mn-lt"/>
                        </a:rPr>
                        <a:t>Chesham and Amersham</a:t>
                      </a:r>
                      <a:endParaRPr lang="en-GB" sz="1400" b="0" i="0" u="none" strike="noStrike" dirty="0">
                        <a:solidFill>
                          <a:srgbClr val="000000"/>
                        </a:solidFill>
                        <a:effectLst/>
                        <a:latin typeface="+mn-lt"/>
                        <a:cs typeface="Arial" panose="020B0604020202020204" pitchFamily="34" charset="0"/>
                      </a:endParaRPr>
                    </a:p>
                  </a:txBody>
                  <a:tcPr marL="7620" marR="7620" marT="7620" marB="0">
                    <a:solidFill>
                      <a:srgbClr val="006965">
                        <a:alpha val="50196"/>
                      </a:srgbClr>
                    </a:solidFill>
                  </a:tcPr>
                </a:tc>
                <a:tc>
                  <a:txBody>
                    <a:bodyPr/>
                    <a:lstStyle/>
                    <a:p>
                      <a:pPr algn="r" fontAlgn="t"/>
                      <a:r>
                        <a:rPr lang="en-GB" sz="1400" u="none" strike="noStrike" dirty="0">
                          <a:effectLst/>
                          <a:latin typeface="+mn-lt"/>
                        </a:rPr>
                        <a:t>750</a:t>
                      </a:r>
                      <a:endParaRPr lang="en-GB" sz="1400" b="0" i="0" u="none" strike="noStrike" dirty="0">
                        <a:solidFill>
                          <a:srgbClr val="000000"/>
                        </a:solidFill>
                        <a:effectLst/>
                        <a:latin typeface="+mn-lt"/>
                        <a:cs typeface="Arial" panose="020B0604020202020204" pitchFamily="34" charset="0"/>
                      </a:endParaRPr>
                    </a:p>
                  </a:txBody>
                  <a:tcPr marL="7620" marR="7620" marT="7620" marB="0">
                    <a:solidFill>
                      <a:srgbClr val="006965">
                        <a:alpha val="50196"/>
                      </a:srgbClr>
                    </a:solidFill>
                  </a:tcPr>
                </a:tc>
                <a:tc>
                  <a:txBody>
                    <a:bodyPr/>
                    <a:lstStyle/>
                    <a:p>
                      <a:pPr algn="r" fontAlgn="t"/>
                      <a:r>
                        <a:rPr lang="en-GB" sz="1400" u="none" strike="noStrike" dirty="0">
                          <a:effectLst/>
                          <a:latin typeface="+mn-lt"/>
                        </a:rPr>
                        <a:t>1.4</a:t>
                      </a:r>
                      <a:endParaRPr lang="en-GB" sz="1400" b="0" i="0" u="none" strike="noStrike" dirty="0">
                        <a:solidFill>
                          <a:srgbClr val="000000"/>
                        </a:solidFill>
                        <a:effectLst/>
                        <a:latin typeface="+mn-lt"/>
                        <a:cs typeface="Arial" panose="020B0604020202020204" pitchFamily="34" charset="0"/>
                      </a:endParaRPr>
                    </a:p>
                  </a:txBody>
                  <a:tcPr marL="7620" marR="7620" marT="7620" marB="0">
                    <a:solidFill>
                      <a:srgbClr val="006965">
                        <a:alpha val="50196"/>
                      </a:srgbClr>
                    </a:solidFill>
                  </a:tcPr>
                </a:tc>
                <a:tc>
                  <a:txBody>
                    <a:bodyPr/>
                    <a:lstStyle/>
                    <a:p>
                      <a:pPr algn="r" fontAlgn="b"/>
                      <a:r>
                        <a:rPr lang="en-GB" sz="1400" b="0" i="0" u="none" strike="noStrike">
                          <a:solidFill>
                            <a:srgbClr val="000000"/>
                          </a:solidFill>
                          <a:effectLst/>
                          <a:latin typeface="+mn-lt"/>
                        </a:rPr>
                        <a:t>1,285</a:t>
                      </a:r>
                    </a:p>
                  </a:txBody>
                  <a:tcPr marL="6350" marR="6350" marT="6350" marB="0">
                    <a:solidFill>
                      <a:srgbClr val="006965">
                        <a:alpha val="50196"/>
                      </a:srgbClr>
                    </a:solidFill>
                  </a:tcPr>
                </a:tc>
                <a:tc>
                  <a:txBody>
                    <a:bodyPr/>
                    <a:lstStyle/>
                    <a:p>
                      <a:pPr algn="r" fontAlgn="b"/>
                      <a:r>
                        <a:rPr lang="en-GB" sz="1400" b="0" i="0" u="none" strike="noStrike" dirty="0">
                          <a:solidFill>
                            <a:srgbClr val="000000"/>
                          </a:solidFill>
                          <a:effectLst/>
                          <a:latin typeface="+mn-lt"/>
                        </a:rPr>
                        <a:t>2.3</a:t>
                      </a:r>
                    </a:p>
                  </a:txBody>
                  <a:tcPr marL="6350" marR="6350" marT="6350" marB="0">
                    <a:solidFill>
                      <a:srgbClr val="006965">
                        <a:alpha val="50196"/>
                      </a:srgbClr>
                    </a:solidFill>
                  </a:tcPr>
                </a:tc>
                <a:tc>
                  <a:txBody>
                    <a:bodyPr/>
                    <a:lstStyle/>
                    <a:p>
                      <a:pPr algn="r" fontAlgn="b"/>
                      <a:r>
                        <a:rPr lang="en-GB" sz="1400" b="0" i="0" u="none" strike="noStrike">
                          <a:solidFill>
                            <a:srgbClr val="000000"/>
                          </a:solidFill>
                          <a:effectLst/>
                          <a:latin typeface="+mn-lt"/>
                        </a:rPr>
                        <a:t>535</a:t>
                      </a:r>
                    </a:p>
                  </a:txBody>
                  <a:tcPr marL="6350" marR="6350" marT="6350" marB="0">
                    <a:solidFill>
                      <a:srgbClr val="006965">
                        <a:alpha val="50196"/>
                      </a:srgbClr>
                    </a:solidFill>
                  </a:tcPr>
                </a:tc>
                <a:tc>
                  <a:txBody>
                    <a:bodyPr/>
                    <a:lstStyle/>
                    <a:p>
                      <a:pPr algn="r" fontAlgn="b"/>
                      <a:r>
                        <a:rPr lang="en-GB" sz="1400" b="0" i="0" u="none" strike="noStrike">
                          <a:solidFill>
                            <a:srgbClr val="000000"/>
                          </a:solidFill>
                          <a:effectLst/>
                          <a:latin typeface="+mn-lt"/>
                        </a:rPr>
                        <a:t>0.9</a:t>
                      </a:r>
                    </a:p>
                  </a:txBody>
                  <a:tcPr marL="6350" marR="6350" marT="6350" marB="0">
                    <a:solidFill>
                      <a:srgbClr val="006965">
                        <a:alpha val="50196"/>
                      </a:srgbClr>
                    </a:solidFill>
                  </a:tcPr>
                </a:tc>
                <a:extLst>
                  <a:ext uri="{0D108BD9-81ED-4DB2-BD59-A6C34878D82A}">
                    <a16:rowId xmlns:a16="http://schemas.microsoft.com/office/drawing/2014/main" val="559763272"/>
                  </a:ext>
                </a:extLst>
              </a:tr>
              <a:tr h="393292">
                <a:tc>
                  <a:txBody>
                    <a:bodyPr/>
                    <a:lstStyle/>
                    <a:p>
                      <a:pPr lvl="1" algn="r" fontAlgn="b"/>
                      <a:r>
                        <a:rPr lang="en-GB" sz="1400" u="none" strike="noStrike" dirty="0">
                          <a:effectLst/>
                          <a:latin typeface="+mn-lt"/>
                        </a:rPr>
                        <a:t>Wycombe</a:t>
                      </a:r>
                      <a:endParaRPr lang="en-GB" sz="1400" b="0" i="0" u="none" strike="noStrike" dirty="0">
                        <a:solidFill>
                          <a:srgbClr val="000000"/>
                        </a:solidFill>
                        <a:effectLst/>
                        <a:latin typeface="+mn-lt"/>
                        <a:cs typeface="Arial" panose="020B0604020202020204" pitchFamily="34" charset="0"/>
                      </a:endParaRPr>
                    </a:p>
                  </a:txBody>
                  <a:tcPr marL="7620" marR="7620" marT="7620" marB="0">
                    <a:solidFill>
                      <a:srgbClr val="006965">
                        <a:alpha val="20000"/>
                      </a:srgbClr>
                    </a:solidFill>
                  </a:tcPr>
                </a:tc>
                <a:tc>
                  <a:txBody>
                    <a:bodyPr/>
                    <a:lstStyle/>
                    <a:p>
                      <a:pPr algn="r" fontAlgn="t"/>
                      <a:r>
                        <a:rPr lang="en-GB" sz="1400" u="none" strike="noStrike" dirty="0">
                          <a:effectLst/>
                          <a:latin typeface="+mn-lt"/>
                        </a:rPr>
                        <a:t>1,840</a:t>
                      </a:r>
                      <a:endParaRPr lang="en-GB" sz="1400" b="0" i="0" u="none" strike="noStrike" dirty="0">
                        <a:solidFill>
                          <a:srgbClr val="000000"/>
                        </a:solidFill>
                        <a:effectLst/>
                        <a:latin typeface="+mn-lt"/>
                        <a:cs typeface="Arial" panose="020B0604020202020204" pitchFamily="34" charset="0"/>
                      </a:endParaRPr>
                    </a:p>
                  </a:txBody>
                  <a:tcPr marL="7620" marR="7620" marT="7620" marB="0">
                    <a:solidFill>
                      <a:srgbClr val="006965">
                        <a:alpha val="20000"/>
                      </a:srgbClr>
                    </a:solidFill>
                  </a:tcPr>
                </a:tc>
                <a:tc>
                  <a:txBody>
                    <a:bodyPr/>
                    <a:lstStyle/>
                    <a:p>
                      <a:pPr algn="r" fontAlgn="t"/>
                      <a:r>
                        <a:rPr lang="en-GB" sz="1400" u="none" strike="noStrike" dirty="0">
                          <a:effectLst/>
                          <a:latin typeface="+mn-lt"/>
                        </a:rPr>
                        <a:t>2.6</a:t>
                      </a:r>
                      <a:endParaRPr lang="en-GB" sz="1400" b="0" i="0" u="none" strike="noStrike" dirty="0">
                        <a:solidFill>
                          <a:srgbClr val="000000"/>
                        </a:solidFill>
                        <a:effectLst/>
                        <a:latin typeface="+mn-lt"/>
                        <a:cs typeface="Arial" panose="020B0604020202020204" pitchFamily="34" charset="0"/>
                      </a:endParaRPr>
                    </a:p>
                  </a:txBody>
                  <a:tcPr marL="7620" marR="7620" marT="7620" marB="0">
                    <a:solidFill>
                      <a:srgbClr val="006965">
                        <a:alpha val="20000"/>
                      </a:srgbClr>
                    </a:solidFill>
                  </a:tcPr>
                </a:tc>
                <a:tc>
                  <a:txBody>
                    <a:bodyPr/>
                    <a:lstStyle/>
                    <a:p>
                      <a:pPr algn="r" fontAlgn="b"/>
                      <a:r>
                        <a:rPr lang="en-GB" sz="1400" b="0" i="0" u="none" strike="noStrike">
                          <a:solidFill>
                            <a:srgbClr val="000000"/>
                          </a:solidFill>
                          <a:effectLst/>
                          <a:latin typeface="+mn-lt"/>
                        </a:rPr>
                        <a:t>3,100</a:t>
                      </a:r>
                    </a:p>
                  </a:txBody>
                  <a:tcPr marL="6350" marR="6350" marT="6350" marB="0">
                    <a:solidFill>
                      <a:srgbClr val="006965">
                        <a:alpha val="20000"/>
                      </a:srgbClr>
                    </a:solidFill>
                  </a:tcPr>
                </a:tc>
                <a:tc>
                  <a:txBody>
                    <a:bodyPr/>
                    <a:lstStyle/>
                    <a:p>
                      <a:pPr algn="r" fontAlgn="b"/>
                      <a:r>
                        <a:rPr lang="en-GB" sz="1400" b="0" i="0" u="none" strike="noStrike">
                          <a:solidFill>
                            <a:srgbClr val="000000"/>
                          </a:solidFill>
                          <a:effectLst/>
                          <a:latin typeface="+mn-lt"/>
                        </a:rPr>
                        <a:t>4.5</a:t>
                      </a:r>
                    </a:p>
                  </a:txBody>
                  <a:tcPr marL="6350" marR="6350" marT="6350" marB="0">
                    <a:solidFill>
                      <a:srgbClr val="006965">
                        <a:alpha val="20000"/>
                      </a:srgbClr>
                    </a:solidFill>
                  </a:tcPr>
                </a:tc>
                <a:tc>
                  <a:txBody>
                    <a:bodyPr/>
                    <a:lstStyle/>
                    <a:p>
                      <a:pPr algn="r" fontAlgn="b"/>
                      <a:r>
                        <a:rPr lang="en-GB" sz="1400" b="0" i="0" u="none" strike="noStrike" dirty="0">
                          <a:solidFill>
                            <a:srgbClr val="000000"/>
                          </a:solidFill>
                          <a:effectLst/>
                          <a:latin typeface="+mn-lt"/>
                        </a:rPr>
                        <a:t>1,260</a:t>
                      </a:r>
                    </a:p>
                  </a:txBody>
                  <a:tcPr marL="6350" marR="6350" marT="6350" marB="0">
                    <a:solidFill>
                      <a:srgbClr val="006965">
                        <a:alpha val="20000"/>
                      </a:srgbClr>
                    </a:solidFill>
                  </a:tcPr>
                </a:tc>
                <a:tc>
                  <a:txBody>
                    <a:bodyPr/>
                    <a:lstStyle/>
                    <a:p>
                      <a:pPr algn="r" fontAlgn="b"/>
                      <a:r>
                        <a:rPr lang="en-GB" sz="1400" b="0" i="0" u="none" strike="noStrike" dirty="0">
                          <a:solidFill>
                            <a:srgbClr val="000000"/>
                          </a:solidFill>
                          <a:effectLst/>
                          <a:latin typeface="+mn-lt"/>
                        </a:rPr>
                        <a:t>1.9</a:t>
                      </a:r>
                    </a:p>
                  </a:txBody>
                  <a:tcPr marL="6350" marR="6350" marT="6350" marB="0">
                    <a:solidFill>
                      <a:srgbClr val="006965">
                        <a:alpha val="20000"/>
                      </a:srgbClr>
                    </a:solidFill>
                  </a:tcPr>
                </a:tc>
                <a:extLst>
                  <a:ext uri="{0D108BD9-81ED-4DB2-BD59-A6C34878D82A}">
                    <a16:rowId xmlns:a16="http://schemas.microsoft.com/office/drawing/2014/main" val="3378898359"/>
                  </a:ext>
                </a:extLst>
              </a:tr>
              <a:tr h="393292">
                <a:tc>
                  <a:txBody>
                    <a:bodyPr/>
                    <a:lstStyle/>
                    <a:p>
                      <a:pPr algn="l" fontAlgn="b"/>
                      <a:endParaRPr lang="en-GB" sz="1400" b="1" i="0" u="none" strike="noStrike" dirty="0">
                        <a:solidFill>
                          <a:srgbClr val="000000"/>
                        </a:solidFill>
                        <a:effectLst/>
                        <a:latin typeface="+mn-lt"/>
                        <a:cs typeface="Arial" panose="020B0604020202020204" pitchFamily="34" charset="0"/>
                      </a:endParaRPr>
                    </a:p>
                  </a:txBody>
                  <a:tcPr marL="7620" marR="7620" marT="7620" marB="0">
                    <a:solidFill>
                      <a:srgbClr val="006965">
                        <a:alpha val="50196"/>
                      </a:srgbClr>
                    </a:solidFill>
                  </a:tcPr>
                </a:tc>
                <a:tc>
                  <a:txBody>
                    <a:bodyPr/>
                    <a:lstStyle/>
                    <a:p>
                      <a:pPr algn="r" fontAlgn="t"/>
                      <a:endParaRPr lang="en-GB" sz="1400" b="1" i="0" u="none" strike="noStrike">
                        <a:solidFill>
                          <a:srgbClr val="000000"/>
                        </a:solidFill>
                        <a:effectLst/>
                        <a:latin typeface="+mn-lt"/>
                        <a:cs typeface="Arial" panose="020B0604020202020204" pitchFamily="34" charset="0"/>
                      </a:endParaRPr>
                    </a:p>
                  </a:txBody>
                  <a:tcPr marL="7620" marR="7620" marT="7620" marB="0">
                    <a:solidFill>
                      <a:srgbClr val="006965">
                        <a:alpha val="50196"/>
                      </a:srgbClr>
                    </a:solidFill>
                  </a:tcPr>
                </a:tc>
                <a:tc>
                  <a:txBody>
                    <a:bodyPr/>
                    <a:lstStyle/>
                    <a:p>
                      <a:pPr algn="r" fontAlgn="t"/>
                      <a:endParaRPr lang="en-GB" sz="1400" b="1" i="0" u="none" strike="noStrike" dirty="0">
                        <a:solidFill>
                          <a:srgbClr val="000000"/>
                        </a:solidFill>
                        <a:effectLst/>
                        <a:latin typeface="+mn-lt"/>
                        <a:cs typeface="Arial" panose="020B0604020202020204" pitchFamily="34" charset="0"/>
                      </a:endParaRPr>
                    </a:p>
                  </a:txBody>
                  <a:tcPr marL="7620" marR="7620" marT="7620" marB="0">
                    <a:solidFill>
                      <a:srgbClr val="006965">
                        <a:alpha val="50196"/>
                      </a:srgbClr>
                    </a:solidFill>
                  </a:tcPr>
                </a:tc>
                <a:tc>
                  <a:txBody>
                    <a:bodyPr/>
                    <a:lstStyle/>
                    <a:p>
                      <a:pPr algn="r" fontAlgn="b"/>
                      <a:endParaRPr lang="en-GB" sz="1400" b="0" i="0" u="none" strike="noStrike" dirty="0">
                        <a:solidFill>
                          <a:srgbClr val="000000"/>
                        </a:solidFill>
                        <a:effectLst/>
                        <a:latin typeface="+mn-lt"/>
                      </a:endParaRPr>
                    </a:p>
                  </a:txBody>
                  <a:tcPr marL="7620" marR="7620" marT="7620" marB="0">
                    <a:solidFill>
                      <a:srgbClr val="006965">
                        <a:alpha val="50196"/>
                      </a:srgbClr>
                    </a:solidFill>
                  </a:tcPr>
                </a:tc>
                <a:tc>
                  <a:txBody>
                    <a:bodyPr/>
                    <a:lstStyle/>
                    <a:p>
                      <a:pPr algn="r" fontAlgn="b"/>
                      <a:endParaRPr lang="en-GB" sz="1400" b="0" i="0" u="none" strike="noStrike" dirty="0">
                        <a:solidFill>
                          <a:srgbClr val="000000"/>
                        </a:solidFill>
                        <a:effectLst/>
                        <a:latin typeface="+mn-lt"/>
                      </a:endParaRPr>
                    </a:p>
                  </a:txBody>
                  <a:tcPr marL="7620" marR="7620" marT="7620" marB="0">
                    <a:solidFill>
                      <a:srgbClr val="006965">
                        <a:alpha val="50196"/>
                      </a:srgbClr>
                    </a:solidFill>
                  </a:tcPr>
                </a:tc>
                <a:tc>
                  <a:txBody>
                    <a:bodyPr/>
                    <a:lstStyle/>
                    <a:p>
                      <a:pPr algn="r" fontAlgn="b"/>
                      <a:endParaRPr lang="en-GB" sz="1400" b="0" i="0" u="none" strike="noStrike" dirty="0">
                        <a:solidFill>
                          <a:srgbClr val="000000"/>
                        </a:solidFill>
                        <a:effectLst/>
                        <a:latin typeface="+mn-lt"/>
                      </a:endParaRPr>
                    </a:p>
                  </a:txBody>
                  <a:tcPr marL="7620" marR="7620" marT="7620" marB="0">
                    <a:solidFill>
                      <a:srgbClr val="006965">
                        <a:alpha val="50196"/>
                      </a:srgbClr>
                    </a:solidFill>
                  </a:tcPr>
                </a:tc>
                <a:tc>
                  <a:txBody>
                    <a:bodyPr/>
                    <a:lstStyle/>
                    <a:p>
                      <a:pPr algn="r" fontAlgn="b"/>
                      <a:endParaRPr lang="en-GB" sz="1400" b="0" i="0" u="none" strike="noStrike" dirty="0">
                        <a:solidFill>
                          <a:srgbClr val="000000"/>
                        </a:solidFill>
                        <a:effectLst/>
                        <a:latin typeface="+mn-lt"/>
                      </a:endParaRPr>
                    </a:p>
                  </a:txBody>
                  <a:tcPr marL="7620" marR="7620" marT="7620" marB="0">
                    <a:solidFill>
                      <a:srgbClr val="006965">
                        <a:alpha val="50196"/>
                      </a:srgbClr>
                    </a:solidFill>
                  </a:tcPr>
                </a:tc>
                <a:extLst>
                  <a:ext uri="{0D108BD9-81ED-4DB2-BD59-A6C34878D82A}">
                    <a16:rowId xmlns:a16="http://schemas.microsoft.com/office/drawing/2014/main" val="2142116898"/>
                  </a:ext>
                </a:extLst>
              </a:tr>
              <a:tr h="393292">
                <a:tc>
                  <a:txBody>
                    <a:bodyPr/>
                    <a:lstStyle/>
                    <a:p>
                      <a:pPr algn="l" fontAlgn="b"/>
                      <a:r>
                        <a:rPr lang="en-GB" sz="1400" b="1" u="none" strike="noStrike" dirty="0">
                          <a:effectLst/>
                          <a:latin typeface="+mn-lt"/>
                        </a:rPr>
                        <a:t>Buckinghamshire</a:t>
                      </a:r>
                      <a:endParaRPr lang="en-GB" sz="1400" b="1" i="0" u="none" strike="noStrike" dirty="0">
                        <a:solidFill>
                          <a:srgbClr val="000000"/>
                        </a:solidFill>
                        <a:effectLst/>
                        <a:latin typeface="+mn-lt"/>
                        <a:cs typeface="Arial" panose="020B0604020202020204" pitchFamily="34" charset="0"/>
                      </a:endParaRPr>
                    </a:p>
                  </a:txBody>
                  <a:tcPr marL="7620" marR="7620" marT="7620" marB="0">
                    <a:solidFill>
                      <a:srgbClr val="006965">
                        <a:alpha val="20000"/>
                      </a:srgbClr>
                    </a:solidFill>
                  </a:tcPr>
                </a:tc>
                <a:tc>
                  <a:txBody>
                    <a:bodyPr/>
                    <a:lstStyle/>
                    <a:p>
                      <a:pPr algn="r" fontAlgn="t"/>
                      <a:r>
                        <a:rPr lang="en-GB" sz="1400" b="1" u="none" strike="noStrike" dirty="0">
                          <a:effectLst/>
                          <a:latin typeface="+mn-lt"/>
                        </a:rPr>
                        <a:t>5,540</a:t>
                      </a:r>
                      <a:endParaRPr lang="en-GB" sz="1400" b="1" i="0" u="none" strike="noStrike" dirty="0">
                        <a:solidFill>
                          <a:srgbClr val="000000"/>
                        </a:solidFill>
                        <a:effectLst/>
                        <a:latin typeface="+mn-lt"/>
                        <a:cs typeface="Arial" panose="020B0604020202020204" pitchFamily="34" charset="0"/>
                      </a:endParaRPr>
                    </a:p>
                  </a:txBody>
                  <a:tcPr marL="7620" marR="7620" marT="7620" marB="0">
                    <a:solidFill>
                      <a:srgbClr val="006965">
                        <a:alpha val="20000"/>
                      </a:srgbClr>
                    </a:solidFill>
                  </a:tcPr>
                </a:tc>
                <a:tc>
                  <a:txBody>
                    <a:bodyPr/>
                    <a:lstStyle/>
                    <a:p>
                      <a:pPr algn="r" fontAlgn="t"/>
                      <a:r>
                        <a:rPr lang="en-GB" sz="1400" b="1" u="none" strike="noStrike" dirty="0">
                          <a:effectLst/>
                          <a:latin typeface="+mn-lt"/>
                        </a:rPr>
                        <a:t>1.7</a:t>
                      </a:r>
                      <a:endParaRPr lang="en-GB" sz="1400" b="1" i="0" u="none" strike="noStrike" dirty="0">
                        <a:solidFill>
                          <a:srgbClr val="000000"/>
                        </a:solidFill>
                        <a:effectLst/>
                        <a:latin typeface="+mn-lt"/>
                        <a:cs typeface="Arial" panose="020B0604020202020204" pitchFamily="34" charset="0"/>
                      </a:endParaRPr>
                    </a:p>
                  </a:txBody>
                  <a:tcPr marL="7620" marR="7620" marT="7620" marB="0">
                    <a:solidFill>
                      <a:srgbClr val="006965">
                        <a:alpha val="20000"/>
                      </a:srgbClr>
                    </a:solidFill>
                  </a:tcPr>
                </a:tc>
                <a:tc>
                  <a:txBody>
                    <a:bodyPr/>
                    <a:lstStyle/>
                    <a:p>
                      <a:pPr algn="r" fontAlgn="b"/>
                      <a:r>
                        <a:rPr lang="en-GB" sz="1400" b="1" i="0" u="none" strike="noStrike" dirty="0">
                          <a:solidFill>
                            <a:srgbClr val="000000"/>
                          </a:solidFill>
                          <a:effectLst/>
                          <a:latin typeface="+mn-lt"/>
                        </a:rPr>
                        <a:t>9,730</a:t>
                      </a:r>
                    </a:p>
                  </a:txBody>
                  <a:tcPr marL="6350" marR="6350" marT="6350" marB="0">
                    <a:solidFill>
                      <a:srgbClr val="006965">
                        <a:alpha val="20000"/>
                      </a:srgbClr>
                    </a:solidFill>
                  </a:tcPr>
                </a:tc>
                <a:tc>
                  <a:txBody>
                    <a:bodyPr/>
                    <a:lstStyle/>
                    <a:p>
                      <a:pPr algn="r" fontAlgn="ctr"/>
                      <a:r>
                        <a:rPr lang="en-GB" sz="1400" b="1" i="0" u="none" strike="noStrike" dirty="0">
                          <a:solidFill>
                            <a:srgbClr val="000000"/>
                          </a:solidFill>
                          <a:effectLst/>
                          <a:latin typeface="+mn-lt"/>
                        </a:rPr>
                        <a:t>2.9</a:t>
                      </a:r>
                    </a:p>
                  </a:txBody>
                  <a:tcPr marL="6350" marR="6350" marT="6350" marB="0">
                    <a:solidFill>
                      <a:srgbClr val="006965">
                        <a:alpha val="20000"/>
                      </a:srgbClr>
                    </a:solidFill>
                  </a:tcPr>
                </a:tc>
                <a:tc>
                  <a:txBody>
                    <a:bodyPr/>
                    <a:lstStyle/>
                    <a:p>
                      <a:pPr algn="r" fontAlgn="b"/>
                      <a:r>
                        <a:rPr lang="en-GB" sz="1400" b="1" i="0" u="none" strike="noStrike" dirty="0">
                          <a:solidFill>
                            <a:srgbClr val="000000"/>
                          </a:solidFill>
                          <a:effectLst/>
                          <a:latin typeface="+mn-lt"/>
                        </a:rPr>
                        <a:t>4,190</a:t>
                      </a:r>
                    </a:p>
                  </a:txBody>
                  <a:tcPr marL="6350" marR="6350" marT="6350" marB="0">
                    <a:solidFill>
                      <a:srgbClr val="006965">
                        <a:alpha val="20000"/>
                      </a:srgbClr>
                    </a:solidFill>
                  </a:tcPr>
                </a:tc>
                <a:tc>
                  <a:txBody>
                    <a:bodyPr/>
                    <a:lstStyle/>
                    <a:p>
                      <a:pPr algn="r" fontAlgn="b"/>
                      <a:r>
                        <a:rPr lang="en-GB" sz="1400" b="1" i="0" u="none" strike="noStrike" dirty="0">
                          <a:solidFill>
                            <a:srgbClr val="000000"/>
                          </a:solidFill>
                          <a:effectLst/>
                          <a:latin typeface="+mn-lt"/>
                        </a:rPr>
                        <a:t>1.2</a:t>
                      </a:r>
                    </a:p>
                  </a:txBody>
                  <a:tcPr marL="6350" marR="6350" marT="6350" marB="0">
                    <a:solidFill>
                      <a:srgbClr val="006965">
                        <a:alpha val="20000"/>
                      </a:srgbClr>
                    </a:solidFill>
                  </a:tcPr>
                </a:tc>
                <a:extLst>
                  <a:ext uri="{0D108BD9-81ED-4DB2-BD59-A6C34878D82A}">
                    <a16:rowId xmlns:a16="http://schemas.microsoft.com/office/drawing/2014/main" val="1577093800"/>
                  </a:ext>
                </a:extLst>
              </a:tr>
              <a:tr h="393292">
                <a:tc>
                  <a:txBody>
                    <a:bodyPr/>
                    <a:lstStyle/>
                    <a:p>
                      <a:pPr algn="l" fontAlgn="b"/>
                      <a:r>
                        <a:rPr lang="en-GB" sz="1400" u="none" strike="noStrike" dirty="0">
                          <a:effectLst/>
                          <a:latin typeface="+mn-lt"/>
                        </a:rPr>
                        <a:t>England</a:t>
                      </a:r>
                      <a:endParaRPr lang="en-GB" sz="1400" b="0" i="0" u="none" strike="noStrike" dirty="0">
                        <a:solidFill>
                          <a:srgbClr val="000000"/>
                        </a:solidFill>
                        <a:effectLst/>
                        <a:latin typeface="+mn-lt"/>
                        <a:cs typeface="Arial" panose="020B0604020202020204" pitchFamily="34" charset="0"/>
                      </a:endParaRPr>
                    </a:p>
                  </a:txBody>
                  <a:tcPr marL="7620" marR="7620" marT="7620" marB="0">
                    <a:solidFill>
                      <a:srgbClr val="006965">
                        <a:alpha val="50196"/>
                      </a:srgbClr>
                    </a:solidFill>
                  </a:tcPr>
                </a:tc>
                <a:tc>
                  <a:txBody>
                    <a:bodyPr/>
                    <a:lstStyle/>
                    <a:p>
                      <a:pPr algn="r" fontAlgn="t"/>
                      <a:r>
                        <a:rPr lang="en-GB" sz="1400" u="none" strike="noStrike" dirty="0">
                          <a:effectLst/>
                          <a:latin typeface="+mn-lt"/>
                        </a:rPr>
                        <a:t>1,063,505</a:t>
                      </a:r>
                      <a:endParaRPr lang="en-GB" sz="1400" b="0" i="0" u="none" strike="noStrike" dirty="0">
                        <a:solidFill>
                          <a:srgbClr val="000000"/>
                        </a:solidFill>
                        <a:effectLst/>
                        <a:latin typeface="+mn-lt"/>
                        <a:cs typeface="Arial" panose="020B0604020202020204" pitchFamily="34" charset="0"/>
                      </a:endParaRPr>
                    </a:p>
                  </a:txBody>
                  <a:tcPr marL="7620" marR="7620" marT="7620" marB="0">
                    <a:solidFill>
                      <a:srgbClr val="006965">
                        <a:alpha val="50196"/>
                      </a:srgbClr>
                    </a:solidFill>
                  </a:tcPr>
                </a:tc>
                <a:tc>
                  <a:txBody>
                    <a:bodyPr/>
                    <a:lstStyle/>
                    <a:p>
                      <a:pPr algn="r" fontAlgn="t"/>
                      <a:r>
                        <a:rPr lang="en-GB" sz="1400" u="none" strike="noStrike" dirty="0">
                          <a:effectLst/>
                          <a:latin typeface="+mn-lt"/>
                        </a:rPr>
                        <a:t>3.0</a:t>
                      </a:r>
                      <a:endParaRPr lang="en-GB" sz="1400" b="0" i="0" u="none" strike="noStrike" dirty="0">
                        <a:solidFill>
                          <a:srgbClr val="000000"/>
                        </a:solidFill>
                        <a:effectLst/>
                        <a:latin typeface="+mn-lt"/>
                        <a:cs typeface="Arial" panose="020B0604020202020204" pitchFamily="34" charset="0"/>
                      </a:endParaRPr>
                    </a:p>
                  </a:txBody>
                  <a:tcPr marL="7620" marR="7620" marT="7620" marB="0">
                    <a:solidFill>
                      <a:srgbClr val="006965">
                        <a:alpha val="50196"/>
                      </a:srgbClr>
                    </a:solidFill>
                  </a:tcPr>
                </a:tc>
                <a:tc>
                  <a:txBody>
                    <a:bodyPr/>
                    <a:lstStyle/>
                    <a:p>
                      <a:pPr algn="r" fontAlgn="b"/>
                      <a:r>
                        <a:rPr lang="en-GB" sz="1400" b="0" i="0" u="none" strike="noStrike">
                          <a:solidFill>
                            <a:srgbClr val="000000"/>
                          </a:solidFill>
                          <a:effectLst/>
                          <a:latin typeface="+mn-lt"/>
                        </a:rPr>
                        <a:t>1,420,670</a:t>
                      </a:r>
                    </a:p>
                  </a:txBody>
                  <a:tcPr marL="6350" marR="6350" marT="6350" marB="0">
                    <a:solidFill>
                      <a:srgbClr val="006965">
                        <a:alpha val="50196"/>
                      </a:srgbClr>
                    </a:solidFill>
                  </a:tcPr>
                </a:tc>
                <a:tc>
                  <a:txBody>
                    <a:bodyPr/>
                    <a:lstStyle/>
                    <a:p>
                      <a:pPr algn="r" fontAlgn="b"/>
                      <a:r>
                        <a:rPr lang="en-GB" sz="1400" b="0" i="0" u="none" strike="noStrike">
                          <a:solidFill>
                            <a:srgbClr val="000000"/>
                          </a:solidFill>
                          <a:effectLst/>
                          <a:latin typeface="+mn-lt"/>
                        </a:rPr>
                        <a:t>4.0</a:t>
                      </a:r>
                    </a:p>
                  </a:txBody>
                  <a:tcPr marL="6350" marR="6350" marT="6350" marB="0">
                    <a:solidFill>
                      <a:srgbClr val="006965">
                        <a:alpha val="50196"/>
                      </a:srgbClr>
                    </a:solidFill>
                  </a:tcPr>
                </a:tc>
                <a:tc>
                  <a:txBody>
                    <a:bodyPr/>
                    <a:lstStyle/>
                    <a:p>
                      <a:pPr algn="r" fontAlgn="b"/>
                      <a:r>
                        <a:rPr lang="en-GB" sz="1400" b="0" i="0" u="none" strike="noStrike">
                          <a:solidFill>
                            <a:srgbClr val="000000"/>
                          </a:solidFill>
                          <a:effectLst/>
                          <a:latin typeface="+mn-lt"/>
                        </a:rPr>
                        <a:t>357,165</a:t>
                      </a:r>
                    </a:p>
                  </a:txBody>
                  <a:tcPr marL="6350" marR="6350" marT="6350" marB="0">
                    <a:solidFill>
                      <a:srgbClr val="006965">
                        <a:alpha val="50196"/>
                      </a:srgbClr>
                    </a:solidFill>
                  </a:tcPr>
                </a:tc>
                <a:tc>
                  <a:txBody>
                    <a:bodyPr/>
                    <a:lstStyle/>
                    <a:p>
                      <a:pPr algn="r" fontAlgn="b"/>
                      <a:r>
                        <a:rPr lang="en-GB" sz="1400" b="0" i="0" u="none" strike="noStrike" dirty="0">
                          <a:solidFill>
                            <a:srgbClr val="000000"/>
                          </a:solidFill>
                          <a:effectLst/>
                          <a:latin typeface="+mn-lt"/>
                        </a:rPr>
                        <a:t>1.0</a:t>
                      </a:r>
                    </a:p>
                  </a:txBody>
                  <a:tcPr marL="6350" marR="6350" marT="6350" marB="0">
                    <a:solidFill>
                      <a:srgbClr val="006965">
                        <a:alpha val="50196"/>
                      </a:srgbClr>
                    </a:solidFill>
                  </a:tcPr>
                </a:tc>
                <a:extLst>
                  <a:ext uri="{0D108BD9-81ED-4DB2-BD59-A6C34878D82A}">
                    <a16:rowId xmlns:a16="http://schemas.microsoft.com/office/drawing/2014/main" val="1894439850"/>
                  </a:ext>
                </a:extLst>
              </a:tr>
            </a:tbl>
          </a:graphicData>
        </a:graphic>
      </p:graphicFrame>
      <p:sp>
        <p:nvSpPr>
          <p:cNvPr id="4" name="TextBox 3">
            <a:extLst>
              <a:ext uri="{FF2B5EF4-FFF2-40B4-BE49-F238E27FC236}">
                <a16:creationId xmlns:a16="http://schemas.microsoft.com/office/drawing/2014/main" id="{C5E7EE31-064F-BA72-FD82-0DFF570C9E16}"/>
              </a:ext>
            </a:extLst>
          </p:cNvPr>
          <p:cNvSpPr txBox="1"/>
          <p:nvPr/>
        </p:nvSpPr>
        <p:spPr>
          <a:xfrm>
            <a:off x="9180692" y="5900652"/>
            <a:ext cx="2173104" cy="307777"/>
          </a:xfrm>
          <a:prstGeom prst="rect">
            <a:avLst/>
          </a:prstGeom>
          <a:noFill/>
        </p:spPr>
        <p:txBody>
          <a:bodyPr wrap="square" rtlCol="0">
            <a:spAutoFit/>
          </a:bodyPr>
          <a:lstStyle/>
          <a:p>
            <a:pPr algn="r"/>
            <a:r>
              <a:rPr lang="en-GB" sz="1400" i="1" dirty="0">
                <a:solidFill>
                  <a:schemeClr val="tx1">
                    <a:lumMod val="85000"/>
                    <a:lumOff val="15000"/>
                  </a:schemeClr>
                </a:solidFill>
              </a:rPr>
              <a:t>Source: DWP, via NOMIS</a:t>
            </a:r>
          </a:p>
        </p:txBody>
      </p:sp>
      <p:pic>
        <p:nvPicPr>
          <p:cNvPr id="5" name="Picture 2" descr="Buckinghamshire Economic Intelligence Observatory Logo">
            <a:extLst>
              <a:ext uri="{FF2B5EF4-FFF2-40B4-BE49-F238E27FC236}">
                <a16:creationId xmlns:a16="http://schemas.microsoft.com/office/drawing/2014/main" id="{0363FCA0-A818-5E62-F1AA-CADF73893A5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707062" y="365125"/>
            <a:ext cx="2646738" cy="75798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532008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hart 6">
            <a:extLst>
              <a:ext uri="{FF2B5EF4-FFF2-40B4-BE49-F238E27FC236}">
                <a16:creationId xmlns:a16="http://schemas.microsoft.com/office/drawing/2014/main" id="{B107F7CD-7B26-4233-B2AB-F778ED019CBB}"/>
              </a:ext>
            </a:extLst>
          </p:cNvPr>
          <p:cNvGraphicFramePr>
            <a:graphicFrameLocks noGrp="1"/>
          </p:cNvGraphicFramePr>
          <p:nvPr>
            <p:extLst>
              <p:ext uri="{D42A27DB-BD31-4B8C-83A1-F6EECF244321}">
                <p14:modId xmlns:p14="http://schemas.microsoft.com/office/powerpoint/2010/main" val="1575564384"/>
              </p:ext>
            </p:extLst>
          </p:nvPr>
        </p:nvGraphicFramePr>
        <p:xfrm>
          <a:off x="1127502" y="1420549"/>
          <a:ext cx="10440000" cy="4680000"/>
        </p:xfrm>
        <a:graphic>
          <a:graphicData uri="http://schemas.openxmlformats.org/drawingml/2006/chart">
            <c:chart xmlns:c="http://schemas.openxmlformats.org/drawingml/2006/chart" xmlns:r="http://schemas.openxmlformats.org/officeDocument/2006/relationships" r:id="rId2"/>
          </a:graphicData>
        </a:graphic>
      </p:graphicFrame>
      <p:sp>
        <p:nvSpPr>
          <p:cNvPr id="3" name="Title 1">
            <a:extLst>
              <a:ext uri="{FF2B5EF4-FFF2-40B4-BE49-F238E27FC236}">
                <a16:creationId xmlns:a16="http://schemas.microsoft.com/office/drawing/2014/main" id="{1D09B8B8-00D2-3603-F45C-93B7DC28240A}"/>
              </a:ext>
            </a:extLst>
          </p:cNvPr>
          <p:cNvSpPr>
            <a:spLocks noGrp="1"/>
          </p:cNvSpPr>
          <p:nvPr>
            <p:ph type="title"/>
          </p:nvPr>
        </p:nvSpPr>
        <p:spPr>
          <a:xfrm>
            <a:off x="603681" y="337895"/>
            <a:ext cx="10515600" cy="741338"/>
          </a:xfrm>
        </p:spPr>
        <p:txBody>
          <a:bodyPr>
            <a:normAutofit/>
          </a:bodyPr>
          <a:lstStyle/>
          <a:p>
            <a:r>
              <a:rPr lang="en-GB" sz="2800" b="1" dirty="0">
                <a:solidFill>
                  <a:srgbClr val="006965"/>
                </a:solidFill>
                <a:latin typeface="+mn-lt"/>
              </a:rPr>
              <a:t>Chart 1: Claimant Count – May 2024</a:t>
            </a:r>
            <a:r>
              <a:rPr lang="en-GB" sz="2800" dirty="0">
                <a:solidFill>
                  <a:srgbClr val="006965"/>
                </a:solidFill>
                <a:latin typeface="+mn-lt"/>
              </a:rPr>
              <a:t>	</a:t>
            </a:r>
          </a:p>
        </p:txBody>
      </p:sp>
      <p:sp>
        <p:nvSpPr>
          <p:cNvPr id="4" name="Oval 3">
            <a:extLst>
              <a:ext uri="{FF2B5EF4-FFF2-40B4-BE49-F238E27FC236}">
                <a16:creationId xmlns:a16="http://schemas.microsoft.com/office/drawing/2014/main" id="{3BFDF22E-50A2-2F20-47C6-82DC7C73BBED}"/>
              </a:ext>
            </a:extLst>
          </p:cNvPr>
          <p:cNvSpPr/>
          <p:nvPr/>
        </p:nvSpPr>
        <p:spPr>
          <a:xfrm>
            <a:off x="1724403" y="1451921"/>
            <a:ext cx="1651618" cy="1661746"/>
          </a:xfrm>
          <a:prstGeom prst="ellipse">
            <a:avLst/>
          </a:prstGeom>
          <a:solidFill>
            <a:srgbClr val="006965"/>
          </a:solidFill>
          <a:ln>
            <a:solidFill>
              <a:srgbClr val="00696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1" dirty="0"/>
              <a:t>4,190</a:t>
            </a:r>
            <a:r>
              <a:rPr lang="en-GB" sz="1400" dirty="0"/>
              <a:t> more claimants in May 2024 than in March 2020</a:t>
            </a:r>
          </a:p>
        </p:txBody>
      </p:sp>
      <p:sp>
        <p:nvSpPr>
          <p:cNvPr id="5" name="TextBox 4">
            <a:extLst>
              <a:ext uri="{FF2B5EF4-FFF2-40B4-BE49-F238E27FC236}">
                <a16:creationId xmlns:a16="http://schemas.microsoft.com/office/drawing/2014/main" id="{7F3A7546-E91F-E221-A597-FCFD11FE622F}"/>
              </a:ext>
            </a:extLst>
          </p:cNvPr>
          <p:cNvSpPr txBox="1"/>
          <p:nvPr/>
        </p:nvSpPr>
        <p:spPr>
          <a:xfrm>
            <a:off x="9685471" y="5959361"/>
            <a:ext cx="2173104" cy="307777"/>
          </a:xfrm>
          <a:prstGeom prst="rect">
            <a:avLst/>
          </a:prstGeom>
          <a:noFill/>
        </p:spPr>
        <p:txBody>
          <a:bodyPr wrap="square" rtlCol="0">
            <a:spAutoFit/>
          </a:bodyPr>
          <a:lstStyle/>
          <a:p>
            <a:pPr algn="r"/>
            <a:r>
              <a:rPr lang="en-GB" sz="1400" i="1" dirty="0">
                <a:solidFill>
                  <a:schemeClr val="tx1">
                    <a:lumMod val="85000"/>
                    <a:lumOff val="15000"/>
                  </a:schemeClr>
                </a:solidFill>
              </a:rPr>
              <a:t>Source: DWP, via NOMIS</a:t>
            </a:r>
          </a:p>
        </p:txBody>
      </p:sp>
      <p:pic>
        <p:nvPicPr>
          <p:cNvPr id="6" name="Picture 2" descr="Buckinghamshire Economic Intelligence Observatory Logo">
            <a:extLst>
              <a:ext uri="{FF2B5EF4-FFF2-40B4-BE49-F238E27FC236}">
                <a16:creationId xmlns:a16="http://schemas.microsoft.com/office/drawing/2014/main" id="{2A1FE76D-D44E-FAE5-6F36-8ABB2664EFF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707062" y="365125"/>
            <a:ext cx="2646738" cy="75798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702995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42521A-0D94-AA8F-2AE6-8568E77EAE06}"/>
              </a:ext>
            </a:extLst>
          </p:cNvPr>
          <p:cNvSpPr>
            <a:spLocks noGrp="1"/>
          </p:cNvSpPr>
          <p:nvPr>
            <p:ph type="title"/>
          </p:nvPr>
        </p:nvSpPr>
        <p:spPr>
          <a:xfrm>
            <a:off x="729914" y="522306"/>
            <a:ext cx="7245686" cy="600805"/>
          </a:xfrm>
        </p:spPr>
        <p:txBody>
          <a:bodyPr>
            <a:normAutofit fontScale="90000"/>
          </a:bodyPr>
          <a:lstStyle/>
          <a:p>
            <a:r>
              <a:rPr lang="en-GB" sz="2800" b="1" dirty="0">
                <a:solidFill>
                  <a:srgbClr val="006965"/>
                </a:solidFill>
                <a:latin typeface="+mn-lt"/>
              </a:rPr>
              <a:t>Chart 2: Claimant Count rate by LEP area (May 2024)</a:t>
            </a:r>
            <a:r>
              <a:rPr lang="en-GB" sz="2800" dirty="0">
                <a:solidFill>
                  <a:srgbClr val="006965"/>
                </a:solidFill>
                <a:latin typeface="+mn-lt"/>
              </a:rPr>
              <a:t>	</a:t>
            </a:r>
          </a:p>
        </p:txBody>
      </p:sp>
      <p:sp>
        <p:nvSpPr>
          <p:cNvPr id="3" name="TextBox 2">
            <a:extLst>
              <a:ext uri="{FF2B5EF4-FFF2-40B4-BE49-F238E27FC236}">
                <a16:creationId xmlns:a16="http://schemas.microsoft.com/office/drawing/2014/main" id="{C9EC4B56-8AC2-D607-9AF8-65A9C2BE4D0C}"/>
              </a:ext>
            </a:extLst>
          </p:cNvPr>
          <p:cNvSpPr txBox="1"/>
          <p:nvPr/>
        </p:nvSpPr>
        <p:spPr>
          <a:xfrm>
            <a:off x="9814867" y="5949418"/>
            <a:ext cx="2173104" cy="307777"/>
          </a:xfrm>
          <a:prstGeom prst="rect">
            <a:avLst/>
          </a:prstGeom>
          <a:noFill/>
        </p:spPr>
        <p:txBody>
          <a:bodyPr wrap="square" rtlCol="0">
            <a:spAutoFit/>
          </a:bodyPr>
          <a:lstStyle/>
          <a:p>
            <a:pPr algn="r"/>
            <a:r>
              <a:rPr lang="en-GB" sz="1400" i="1" dirty="0">
                <a:solidFill>
                  <a:schemeClr val="tx1">
                    <a:lumMod val="85000"/>
                    <a:lumOff val="15000"/>
                  </a:schemeClr>
                </a:solidFill>
              </a:rPr>
              <a:t>Source: DWP, via NOMIS</a:t>
            </a:r>
          </a:p>
        </p:txBody>
      </p:sp>
      <p:pic>
        <p:nvPicPr>
          <p:cNvPr id="5" name="Picture 2" descr="Buckinghamshire Economic Intelligence Observatory Logo">
            <a:extLst>
              <a:ext uri="{FF2B5EF4-FFF2-40B4-BE49-F238E27FC236}">
                <a16:creationId xmlns:a16="http://schemas.microsoft.com/office/drawing/2014/main" id="{58262D0C-559A-FB89-F885-D1F8589E9CC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707062" y="365125"/>
            <a:ext cx="2646738" cy="757986"/>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6" name="Chart 5">
            <a:extLst>
              <a:ext uri="{FF2B5EF4-FFF2-40B4-BE49-F238E27FC236}">
                <a16:creationId xmlns:a16="http://schemas.microsoft.com/office/drawing/2014/main" id="{AA1EF67E-E013-42D1-8BF2-658F71036B1B}"/>
              </a:ext>
            </a:extLst>
          </p:cNvPr>
          <p:cNvGraphicFramePr>
            <a:graphicFrameLocks noGrp="1"/>
          </p:cNvGraphicFramePr>
          <p:nvPr>
            <p:extLst>
              <p:ext uri="{D42A27DB-BD31-4B8C-83A1-F6EECF244321}">
                <p14:modId xmlns:p14="http://schemas.microsoft.com/office/powerpoint/2010/main" val="3926905756"/>
              </p:ext>
            </p:extLst>
          </p:nvPr>
        </p:nvGraphicFramePr>
        <p:xfrm>
          <a:off x="602107" y="1151694"/>
          <a:ext cx="10080000" cy="51840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6664495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D50091-897B-1896-3A9E-AF0D56A463F8}"/>
              </a:ext>
            </a:extLst>
          </p:cNvPr>
          <p:cNvSpPr>
            <a:spLocks noGrp="1"/>
          </p:cNvSpPr>
          <p:nvPr>
            <p:ph type="title"/>
          </p:nvPr>
        </p:nvSpPr>
        <p:spPr>
          <a:xfrm>
            <a:off x="838200" y="114497"/>
            <a:ext cx="7434491" cy="1325563"/>
          </a:xfrm>
        </p:spPr>
        <p:txBody>
          <a:bodyPr>
            <a:normAutofit/>
          </a:bodyPr>
          <a:lstStyle/>
          <a:p>
            <a:r>
              <a:rPr lang="en-GB" sz="2800" b="1" dirty="0">
                <a:solidFill>
                  <a:srgbClr val="006965"/>
                </a:solidFill>
                <a:latin typeface="+mn-lt"/>
              </a:rPr>
              <a:t>Chart 3: Claimant Count rate % point change, March 2020 to May 2024, by LEP area</a:t>
            </a:r>
            <a:r>
              <a:rPr lang="en-GB" sz="2800" dirty="0">
                <a:solidFill>
                  <a:srgbClr val="006965"/>
                </a:solidFill>
                <a:latin typeface="+mn-lt"/>
              </a:rPr>
              <a:t>	</a:t>
            </a:r>
          </a:p>
        </p:txBody>
      </p:sp>
      <p:sp>
        <p:nvSpPr>
          <p:cNvPr id="3" name="TextBox 2">
            <a:extLst>
              <a:ext uri="{FF2B5EF4-FFF2-40B4-BE49-F238E27FC236}">
                <a16:creationId xmlns:a16="http://schemas.microsoft.com/office/drawing/2014/main" id="{2C2D1847-0307-5C94-7047-780E56FBF776}"/>
              </a:ext>
            </a:extLst>
          </p:cNvPr>
          <p:cNvSpPr txBox="1"/>
          <p:nvPr/>
        </p:nvSpPr>
        <p:spPr>
          <a:xfrm>
            <a:off x="9814867" y="5949418"/>
            <a:ext cx="2173104" cy="307777"/>
          </a:xfrm>
          <a:prstGeom prst="rect">
            <a:avLst/>
          </a:prstGeom>
          <a:noFill/>
        </p:spPr>
        <p:txBody>
          <a:bodyPr wrap="square" rtlCol="0">
            <a:spAutoFit/>
          </a:bodyPr>
          <a:lstStyle/>
          <a:p>
            <a:pPr algn="r"/>
            <a:r>
              <a:rPr lang="en-GB" sz="1400" i="1" dirty="0">
                <a:solidFill>
                  <a:schemeClr val="tx1">
                    <a:lumMod val="85000"/>
                    <a:lumOff val="15000"/>
                  </a:schemeClr>
                </a:solidFill>
              </a:rPr>
              <a:t>Source: DWP, via NOMIS</a:t>
            </a:r>
          </a:p>
        </p:txBody>
      </p:sp>
      <p:pic>
        <p:nvPicPr>
          <p:cNvPr id="5" name="Picture 2" descr="Buckinghamshire Economic Intelligence Observatory Logo">
            <a:extLst>
              <a:ext uri="{FF2B5EF4-FFF2-40B4-BE49-F238E27FC236}">
                <a16:creationId xmlns:a16="http://schemas.microsoft.com/office/drawing/2014/main" id="{294D2BD0-189E-7665-AF8C-5A0514C0CA2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707062" y="365125"/>
            <a:ext cx="2646738" cy="757986"/>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6" name="Chart 5">
            <a:extLst>
              <a:ext uri="{FF2B5EF4-FFF2-40B4-BE49-F238E27FC236}">
                <a16:creationId xmlns:a16="http://schemas.microsoft.com/office/drawing/2014/main" id="{439AF979-B9A5-43A6-AAB6-3F93B7C2B7EC}"/>
              </a:ext>
            </a:extLst>
          </p:cNvPr>
          <p:cNvGraphicFramePr>
            <a:graphicFrameLocks noGrp="1"/>
          </p:cNvGraphicFramePr>
          <p:nvPr>
            <p:extLst>
              <p:ext uri="{D42A27DB-BD31-4B8C-83A1-F6EECF244321}">
                <p14:modId xmlns:p14="http://schemas.microsoft.com/office/powerpoint/2010/main" val="1479842195"/>
              </p:ext>
            </p:extLst>
          </p:nvPr>
        </p:nvGraphicFramePr>
        <p:xfrm>
          <a:off x="696000" y="1333214"/>
          <a:ext cx="10800000" cy="50400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2256662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B931EC-41A4-EA5E-6EEE-D6E1A6EF72BB}"/>
              </a:ext>
            </a:extLst>
          </p:cNvPr>
          <p:cNvSpPr txBox="1">
            <a:spLocks/>
          </p:cNvSpPr>
          <p:nvPr/>
        </p:nvSpPr>
        <p:spPr>
          <a:xfrm>
            <a:off x="838200" y="390063"/>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2800" b="1">
                <a:solidFill>
                  <a:srgbClr val="006965"/>
                </a:solidFill>
                <a:latin typeface="+mn-lt"/>
              </a:rPr>
              <a:t>Characteristics of claimants	</a:t>
            </a:r>
            <a:r>
              <a:rPr lang="en-GB" sz="2800">
                <a:solidFill>
                  <a:srgbClr val="006965"/>
                </a:solidFill>
                <a:latin typeface="+mn-lt"/>
              </a:rPr>
              <a:t>	</a:t>
            </a:r>
            <a:endParaRPr lang="en-GB" sz="2800" dirty="0">
              <a:solidFill>
                <a:srgbClr val="006965"/>
              </a:solidFill>
              <a:latin typeface="+mn-lt"/>
            </a:endParaRPr>
          </a:p>
        </p:txBody>
      </p:sp>
      <p:sp>
        <p:nvSpPr>
          <p:cNvPr id="3" name="Content Placeholder 3">
            <a:extLst>
              <a:ext uri="{FF2B5EF4-FFF2-40B4-BE49-F238E27FC236}">
                <a16:creationId xmlns:a16="http://schemas.microsoft.com/office/drawing/2014/main" id="{FFFC93D5-11B7-9FC3-A271-1EA12F50864A}"/>
              </a:ext>
            </a:extLst>
          </p:cNvPr>
          <p:cNvSpPr txBox="1">
            <a:spLocks/>
          </p:cNvSpPr>
          <p:nvPr/>
        </p:nvSpPr>
        <p:spPr>
          <a:xfrm>
            <a:off x="838200" y="1850563"/>
            <a:ext cx="10515600"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2400" dirty="0"/>
              <a:t>Between March 2020 and May 2024, the Claimant Count rate in Buckinghamshire for men rose by 1.1 percentage points, compared to 1.2 percentage point for women.</a:t>
            </a:r>
          </a:p>
          <a:p>
            <a:r>
              <a:rPr lang="en-GB" sz="2400" dirty="0"/>
              <a:t>People aged 25-49 make up a greater proportion of all those claiming now than pre-pandemic.</a:t>
            </a:r>
          </a:p>
          <a:p>
            <a:r>
              <a:rPr lang="en-GB" sz="2400" dirty="0"/>
              <a:t>There was an 92% increase in the number of 25-49 year old claimants in Buckinghamshire between March 2020 and May 2024, compared with a 76% increase across all ages.  </a:t>
            </a:r>
          </a:p>
          <a:p>
            <a:endParaRPr lang="en-GB" sz="2400" dirty="0"/>
          </a:p>
          <a:p>
            <a:endParaRPr lang="en-GB" sz="2400" dirty="0"/>
          </a:p>
        </p:txBody>
      </p:sp>
      <p:pic>
        <p:nvPicPr>
          <p:cNvPr id="4" name="Picture 2" descr="Buckinghamshire Economic Intelligence Observatory Logo">
            <a:extLst>
              <a:ext uri="{FF2B5EF4-FFF2-40B4-BE49-F238E27FC236}">
                <a16:creationId xmlns:a16="http://schemas.microsoft.com/office/drawing/2014/main" id="{092BA4D5-72C9-FED9-1065-75B3AC2D498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707062" y="365125"/>
            <a:ext cx="2646738" cy="75798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091890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EFBAD5-DC66-935B-EB1F-42524E0221B2}"/>
              </a:ext>
            </a:extLst>
          </p:cNvPr>
          <p:cNvSpPr>
            <a:spLocks noGrp="1"/>
          </p:cNvSpPr>
          <p:nvPr>
            <p:ph type="title"/>
          </p:nvPr>
        </p:nvSpPr>
        <p:spPr>
          <a:xfrm>
            <a:off x="838200" y="365125"/>
            <a:ext cx="10515600" cy="1325563"/>
          </a:xfrm>
        </p:spPr>
        <p:txBody>
          <a:bodyPr>
            <a:normAutofit/>
          </a:bodyPr>
          <a:lstStyle/>
          <a:p>
            <a:r>
              <a:rPr lang="en-GB" sz="3200" b="1" dirty="0">
                <a:solidFill>
                  <a:srgbClr val="006965"/>
                </a:solidFill>
                <a:latin typeface="+mn-lt"/>
              </a:rPr>
              <a:t>Technical Appendix (1)</a:t>
            </a:r>
            <a:endParaRPr lang="en-GB" sz="3200" dirty="0">
              <a:solidFill>
                <a:srgbClr val="006965"/>
              </a:solidFill>
              <a:latin typeface="+mn-lt"/>
            </a:endParaRPr>
          </a:p>
        </p:txBody>
      </p:sp>
      <p:sp>
        <p:nvSpPr>
          <p:cNvPr id="3" name="Content Placeholder 3">
            <a:extLst>
              <a:ext uri="{FF2B5EF4-FFF2-40B4-BE49-F238E27FC236}">
                <a16:creationId xmlns:a16="http://schemas.microsoft.com/office/drawing/2014/main" id="{1A94034E-EAFD-5356-F00A-B35C224B3EE4}"/>
              </a:ext>
            </a:extLst>
          </p:cNvPr>
          <p:cNvSpPr>
            <a:spLocks noGrp="1"/>
          </p:cNvSpPr>
          <p:nvPr>
            <p:ph idx="1"/>
          </p:nvPr>
        </p:nvSpPr>
        <p:spPr>
          <a:xfrm>
            <a:off x="838200" y="1825625"/>
            <a:ext cx="10515600" cy="4351338"/>
          </a:xfrm>
        </p:spPr>
        <p:txBody>
          <a:bodyPr>
            <a:normAutofit/>
          </a:bodyPr>
          <a:lstStyle/>
          <a:p>
            <a:r>
              <a:rPr lang="en-GB" sz="2000" dirty="0"/>
              <a:t>The Claimant Count counts the number of people who claim Universal Credit and are required to seek work and be available for work plus the number of people claiming Jobseeker's Allowance. </a:t>
            </a:r>
          </a:p>
          <a:p>
            <a:r>
              <a:rPr lang="en-GB" sz="2000" dirty="0"/>
              <a:t>It is a measure of the number of people claiming ‘out-of-work’ related benefits. </a:t>
            </a:r>
          </a:p>
          <a:p>
            <a:r>
              <a:rPr lang="en-GB" sz="2000" dirty="0"/>
              <a:t>Whilst the Claimant Count is not a measure of unemployment, it is a useful proxy at the local level as unemployment data derived from survey data has large margins of error. </a:t>
            </a:r>
          </a:p>
          <a:p>
            <a:r>
              <a:rPr lang="en-GB" sz="2000" dirty="0"/>
              <a:t>It is also a timely measure as data is released on a monthly basis. Data released in the second week in January 2024 for example, measures the number of claimants in the month to the second week in December 2023. </a:t>
            </a:r>
          </a:p>
          <a:p>
            <a:endParaRPr lang="en-GB" sz="2000" dirty="0"/>
          </a:p>
          <a:p>
            <a:endParaRPr lang="en-GB" sz="2000" dirty="0"/>
          </a:p>
        </p:txBody>
      </p:sp>
      <p:pic>
        <p:nvPicPr>
          <p:cNvPr id="4" name="Picture 2" descr="Buckinghamshire Economic Intelligence Observatory Logo">
            <a:extLst>
              <a:ext uri="{FF2B5EF4-FFF2-40B4-BE49-F238E27FC236}">
                <a16:creationId xmlns:a16="http://schemas.microsoft.com/office/drawing/2014/main" id="{D358A22D-478D-285B-9646-501EFA8608F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707062" y="365125"/>
            <a:ext cx="2646738" cy="75798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70162411"/>
      </p:ext>
    </p:extLst>
  </p:cSld>
  <p:clrMapOvr>
    <a:masterClrMapping/>
  </p:clrMapOvr>
</p:sld>
</file>

<file path=ppt/theme/theme1.xml><?xml version="1.0" encoding="utf-8"?>
<a:theme xmlns:a="http://schemas.openxmlformats.org/drawingml/2006/main" name="Office Theme">
  <a:themeElements>
    <a:clrScheme name="Buckinghamshire Council">
      <a:dk1>
        <a:srgbClr val="3C3C3B"/>
      </a:dk1>
      <a:lt1>
        <a:sysClr val="window" lastClr="FFFFFF"/>
      </a:lt1>
      <a:dk2>
        <a:srgbClr val="2C2D84"/>
      </a:dk2>
      <a:lt2>
        <a:srgbClr val="FFFFFF"/>
      </a:lt2>
      <a:accent1>
        <a:srgbClr val="9FC63B"/>
      </a:accent1>
      <a:accent2>
        <a:srgbClr val="005961"/>
      </a:accent2>
      <a:accent3>
        <a:srgbClr val="009B3E"/>
      </a:accent3>
      <a:accent4>
        <a:srgbClr val="ED7004"/>
      </a:accent4>
      <a:accent5>
        <a:srgbClr val="E83F4B"/>
      </a:accent5>
      <a:accent6>
        <a:srgbClr val="FCBC00"/>
      </a:accent6>
      <a:hlink>
        <a:srgbClr val="51247A"/>
      </a:hlink>
      <a:folHlink>
        <a:srgbClr val="006AB4"/>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uckinghamshire-Council-widescreen-template.pptx" id="{BF213BEB-1E5D-4C8B-AD10-F61DF7D48745}" vid="{3B73C822-BA9E-44F0-BF4C-622F15266EC3}"/>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F1AFB5E7897D15439340045ECF865AF9" ma:contentTypeVersion="5" ma:contentTypeDescription="Create a new document." ma:contentTypeScope="" ma:versionID="4e1b6f376225c6647d6709922b98b780">
  <xsd:schema xmlns:xsd="http://www.w3.org/2001/XMLSchema" xmlns:xs="http://www.w3.org/2001/XMLSchema" xmlns:p="http://schemas.microsoft.com/office/2006/metadata/properties" xmlns:ns2="a2cb0be3-5712-4614-9191-e64000bf4639" xmlns:ns3="bb98480c-2f80-4bf2-9d76-6d8642dc4ad0" targetNamespace="http://schemas.microsoft.com/office/2006/metadata/properties" ma:root="true" ma:fieldsID="ab05196ae83df07fd30dc4122bb6805c" ns2:_="" ns3:_="">
    <xsd:import namespace="a2cb0be3-5712-4614-9191-e64000bf4639"/>
    <xsd:import namespace="bb98480c-2f80-4bf2-9d76-6d8642dc4ad0"/>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2cb0be3-5712-4614-9191-e64000bf463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b98480c-2f80-4bf2-9d76-6d8642dc4ad0"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9A61492-17BF-4DD9-AB82-FF3E85EEA956}">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0ABF247D-1E8F-48B8-9EB8-76893EEDA55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2cb0be3-5712-4614-9191-e64000bf4639"/>
    <ds:schemaRef ds:uri="bb98480c-2f80-4bf2-9d76-6d8642dc4a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FEDF1149-E651-436F-85E1-2FFDB351808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Buckinghamshire-Council-widescreen-template</Template>
  <TotalTime>149</TotalTime>
  <Words>808</Words>
  <Application>Microsoft Office PowerPoint</Application>
  <PresentationFormat>Widescreen</PresentationFormat>
  <Paragraphs>109</Paragraphs>
  <Slides>11</Slides>
  <Notes>0</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17" baseType="lpstr">
      <vt:lpstr>Arial</vt:lpstr>
      <vt:lpstr>Calibri</vt:lpstr>
      <vt:lpstr>Calibri Light</vt:lpstr>
      <vt:lpstr>Symbol</vt:lpstr>
      <vt:lpstr>Office Theme</vt:lpstr>
      <vt:lpstr>Microsoft Excel Worksheet</vt:lpstr>
      <vt:lpstr>Buckinghamshire’s Claimant Count</vt:lpstr>
      <vt:lpstr>About </vt:lpstr>
      <vt:lpstr>Headlines – May 2024 </vt:lpstr>
      <vt:lpstr>Table 1: Claimant Count – May 2024 </vt:lpstr>
      <vt:lpstr>Chart 1: Claimant Count – May 2024 </vt:lpstr>
      <vt:lpstr>Chart 2: Claimant Count rate by LEP area (May 2024) </vt:lpstr>
      <vt:lpstr>Chart 3: Claimant Count rate % point change, March 2020 to May 2024, by LEP area </vt:lpstr>
      <vt:lpstr>PowerPoint Presentation</vt:lpstr>
      <vt:lpstr>Technical Appendix (1)</vt:lpstr>
      <vt:lpstr>Technical Appendix (2) </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Buckinghamshire’s Claimant Count</dc:title>
  <dc:creator>James Moorhouse</dc:creator>
  <cp:lastModifiedBy>James Moorhouse</cp:lastModifiedBy>
  <cp:revision>3</cp:revision>
  <dcterms:created xsi:type="dcterms:W3CDTF">2024-04-16T11:24:39Z</dcterms:created>
  <dcterms:modified xsi:type="dcterms:W3CDTF">2024-06-13T10:15:55Z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0x010100F1AFB5E7897D15439340045ECF865AF9</vt:lpwstr>
  </property>
</Properties>
</file>