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63B"/>
    <a:srgbClr val="2C2D84"/>
    <a:srgbClr val="3C3C3B"/>
    <a:srgbClr val="ED7004"/>
    <a:srgbClr val="B5D137"/>
    <a:srgbClr val="006965"/>
    <a:srgbClr val="878787"/>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828E5A-DA5A-48DF-ADE3-C0F58742C3E3}" v="11" dt="2024-08-15T14:11:28.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77" d="100"/>
          <a:sy n="77" d="100"/>
        </p:scale>
        <p:origin x="23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claimant count</c:v>
                </c:pt>
              </c:strCache>
            </c:strRef>
          </c:tx>
          <c:spPr>
            <a:solidFill>
              <a:srgbClr val="2C2D84"/>
            </a:solidFill>
            <a:ln>
              <a:noFill/>
            </a:ln>
            <a:effectLst/>
          </c:spPr>
          <c:invertIfNegative val="0"/>
          <c:cat>
            <c:strRef>
              <c:f>Trend!$A$8:$A$74</c:f>
              <c:strCache>
                <c:ptCount val="67"/>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pt idx="65">
                  <c:v>June 2024</c:v>
                </c:pt>
                <c:pt idx="66">
                  <c:v>July 2024</c:v>
                </c:pt>
              </c:strCache>
            </c:strRef>
          </c:cat>
          <c:val>
            <c:numRef>
              <c:f>Trend!$B$8:$B$74</c:f>
              <c:numCache>
                <c:formatCode>#,##0</c:formatCode>
                <c:ptCount val="67"/>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8725</c:v>
                </c:pt>
                <c:pt idx="52">
                  <c:v>8605</c:v>
                </c:pt>
                <c:pt idx="53">
                  <c:v>8735</c:v>
                </c:pt>
                <c:pt idx="54">
                  <c:v>8765</c:v>
                </c:pt>
                <c:pt idx="55">
                  <c:v>8750</c:v>
                </c:pt>
                <c:pt idx="56">
                  <c:v>8740</c:v>
                </c:pt>
                <c:pt idx="57">
                  <c:v>8785</c:v>
                </c:pt>
                <c:pt idx="58">
                  <c:v>8765</c:v>
                </c:pt>
                <c:pt idx="59">
                  <c:v>8880</c:v>
                </c:pt>
                <c:pt idx="60">
                  <c:v>8830</c:v>
                </c:pt>
                <c:pt idx="61">
                  <c:v>9160</c:v>
                </c:pt>
                <c:pt idx="62">
                  <c:v>9150</c:v>
                </c:pt>
                <c:pt idx="63">
                  <c:v>9300</c:v>
                </c:pt>
                <c:pt idx="64">
                  <c:v>9525</c:v>
                </c:pt>
                <c:pt idx="65">
                  <c:v>9770</c:v>
                </c:pt>
                <c:pt idx="66">
                  <c:v>10520</c:v>
                </c:pt>
              </c:numCache>
            </c:numRef>
          </c:val>
          <c:extLst>
            <c:ext xmlns:c16="http://schemas.microsoft.com/office/drawing/2014/chart" uri="{C3380CC4-5D6E-409C-BE32-E72D297353CC}">
              <c16:uniqueId val="{00000000-07E0-458F-A0B3-9B2F5BFB0417}"/>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claimant rate % (16-64)</c:v>
                </c:pt>
              </c:strCache>
            </c:strRef>
          </c:tx>
          <c:spPr>
            <a:ln w="28575" cap="rnd">
              <a:solidFill>
                <a:srgbClr val="9FC63B"/>
              </a:solidFill>
              <a:round/>
            </a:ln>
            <a:effectLst/>
          </c:spPr>
          <c:marker>
            <c:symbol val="none"/>
          </c:marker>
          <c:cat>
            <c:strRef>
              <c:f>Trend!$A$8:$A$74</c:f>
              <c:strCache>
                <c:ptCount val="67"/>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pt idx="65">
                  <c:v>June 2024</c:v>
                </c:pt>
                <c:pt idx="66">
                  <c:v>July 2024</c:v>
                </c:pt>
              </c:strCache>
            </c:strRef>
          </c:cat>
          <c:val>
            <c:numRef>
              <c:f>Trend!$C$8:$C$74</c:f>
              <c:numCache>
                <c:formatCode>0.0%</c:formatCode>
                <c:ptCount val="67"/>
                <c:pt idx="0">
                  <c:v>1.1000000000000001E-2</c:v>
                </c:pt>
                <c:pt idx="1">
                  <c:v>1.1000000000000001E-2</c:v>
                </c:pt>
                <c:pt idx="2">
                  <c:v>1.2E-2</c:v>
                </c:pt>
                <c:pt idx="3">
                  <c:v>1.2E-2</c:v>
                </c:pt>
                <c:pt idx="4">
                  <c:v>1.3000000000000001E-2</c:v>
                </c:pt>
                <c:pt idx="5">
                  <c:v>1.3000000000000001E-2</c:v>
                </c:pt>
                <c:pt idx="6">
                  <c:v>1.3000000000000001E-2</c:v>
                </c:pt>
                <c:pt idx="7">
                  <c:v>1.3999999999999999E-2</c:v>
                </c:pt>
                <c:pt idx="8">
                  <c:v>1.3999999999999999E-2</c:v>
                </c:pt>
                <c:pt idx="9">
                  <c:v>1.4999999999999999E-2</c:v>
                </c:pt>
                <c:pt idx="10">
                  <c:v>1.4999999999999999E-2</c:v>
                </c:pt>
                <c:pt idx="11">
                  <c:v>1.4999999999999999E-2</c:v>
                </c:pt>
                <c:pt idx="12">
                  <c:v>1.6E-2</c:v>
                </c:pt>
                <c:pt idx="13">
                  <c:v>1.6E-2</c:v>
                </c:pt>
                <c:pt idx="14">
                  <c:v>1.7000000000000001E-2</c:v>
                </c:pt>
                <c:pt idx="15">
                  <c:v>2.8999999999999998E-2</c:v>
                </c:pt>
                <c:pt idx="16">
                  <c:v>4.5999999999999999E-2</c:v>
                </c:pt>
                <c:pt idx="17">
                  <c:v>4.4000000000000004E-2</c:v>
                </c:pt>
                <c:pt idx="18">
                  <c:v>4.5999999999999999E-2</c:v>
                </c:pt>
                <c:pt idx="19">
                  <c:v>4.8000000000000001E-2</c:v>
                </c:pt>
                <c:pt idx="20">
                  <c:v>4.7E-2</c:v>
                </c:pt>
                <c:pt idx="21">
                  <c:v>4.4999999999999998E-2</c:v>
                </c:pt>
                <c:pt idx="22">
                  <c:v>4.5999999999999999E-2</c:v>
                </c:pt>
                <c:pt idx="23">
                  <c:v>4.4999999999999998E-2</c:v>
                </c:pt>
                <c:pt idx="24">
                  <c:v>4.4999999999999998E-2</c:v>
                </c:pt>
                <c:pt idx="25">
                  <c:v>4.7E-2</c:v>
                </c:pt>
                <c:pt idx="26">
                  <c:v>4.7E-2</c:v>
                </c:pt>
                <c:pt idx="27">
                  <c:v>4.5999999999999999E-2</c:v>
                </c:pt>
                <c:pt idx="28">
                  <c:v>4.2000000000000003E-2</c:v>
                </c:pt>
                <c:pt idx="29">
                  <c:v>3.9E-2</c:v>
                </c:pt>
                <c:pt idx="30">
                  <c:v>3.7999999999999999E-2</c:v>
                </c:pt>
                <c:pt idx="31">
                  <c:v>3.6000000000000004E-2</c:v>
                </c:pt>
                <c:pt idx="32">
                  <c:v>3.4000000000000002E-2</c:v>
                </c:pt>
                <c:pt idx="33">
                  <c:v>3.3000000000000002E-2</c:v>
                </c:pt>
                <c:pt idx="34">
                  <c:v>3.2000000000000001E-2</c:v>
                </c:pt>
                <c:pt idx="35">
                  <c:v>3.1E-2</c:v>
                </c:pt>
                <c:pt idx="36">
                  <c:v>0.03</c:v>
                </c:pt>
                <c:pt idx="37">
                  <c:v>0.03</c:v>
                </c:pt>
                <c:pt idx="38">
                  <c:v>2.8999999999999998E-2</c:v>
                </c:pt>
                <c:pt idx="39">
                  <c:v>2.7999999999999997E-2</c:v>
                </c:pt>
                <c:pt idx="40">
                  <c:v>2.7000000000000003E-2</c:v>
                </c:pt>
                <c:pt idx="41">
                  <c:v>2.7000000000000003E-2</c:v>
                </c:pt>
                <c:pt idx="42">
                  <c:v>2.6000000000000002E-2</c:v>
                </c:pt>
                <c:pt idx="43">
                  <c:v>2.7000000000000003E-2</c:v>
                </c:pt>
                <c:pt idx="44">
                  <c:v>2.7000000000000003E-2</c:v>
                </c:pt>
                <c:pt idx="45">
                  <c:v>2.6000000000000002E-2</c:v>
                </c:pt>
                <c:pt idx="46">
                  <c:v>2.6000000000000002E-2</c:v>
                </c:pt>
                <c:pt idx="47">
                  <c:v>2.6000000000000002E-2</c:v>
                </c:pt>
                <c:pt idx="48">
                  <c:v>2.6000000000000002E-2</c:v>
                </c:pt>
                <c:pt idx="49">
                  <c:v>2.5000000000000001E-2</c:v>
                </c:pt>
                <c:pt idx="50">
                  <c:v>2.5000000000000001E-2</c:v>
                </c:pt>
                <c:pt idx="51">
                  <c:v>2.6000000000000002E-2</c:v>
                </c:pt>
                <c:pt idx="52">
                  <c:v>2.5000000000000001E-2</c:v>
                </c:pt>
                <c:pt idx="53">
                  <c:v>2.6000000000000002E-2</c:v>
                </c:pt>
                <c:pt idx="54">
                  <c:v>2.6000000000000002E-2</c:v>
                </c:pt>
                <c:pt idx="55">
                  <c:v>2.6000000000000002E-2</c:v>
                </c:pt>
                <c:pt idx="56">
                  <c:v>2.6000000000000002E-2</c:v>
                </c:pt>
                <c:pt idx="57">
                  <c:v>2.6000000000000002E-2</c:v>
                </c:pt>
                <c:pt idx="58">
                  <c:v>2.6000000000000002E-2</c:v>
                </c:pt>
                <c:pt idx="59">
                  <c:v>2.6000000000000002E-2</c:v>
                </c:pt>
                <c:pt idx="60">
                  <c:v>2.6000000000000002E-2</c:v>
                </c:pt>
                <c:pt idx="61">
                  <c:v>2.7000000000000003E-2</c:v>
                </c:pt>
                <c:pt idx="62">
                  <c:v>2.7000000000000003E-2</c:v>
                </c:pt>
                <c:pt idx="63">
                  <c:v>2.7000000000000003E-2</c:v>
                </c:pt>
                <c:pt idx="64">
                  <c:v>2.7999999999999997E-2</c:v>
                </c:pt>
                <c:pt idx="65">
                  <c:v>2.8999999999999998E-2</c:v>
                </c:pt>
                <c:pt idx="66">
                  <c:v>3.1E-2</c:v>
                </c:pt>
              </c:numCache>
            </c:numRef>
          </c:val>
          <c:smooth val="0"/>
          <c:extLst>
            <c:ext xmlns:c16="http://schemas.microsoft.com/office/drawing/2014/chart" uri="{C3380CC4-5D6E-409C-BE32-E72D297353CC}">
              <c16:uniqueId val="{00000001-07E0-458F-A0B3-9B2F5BFB0417}"/>
            </c:ext>
          </c:extLst>
        </c:ser>
        <c:ser>
          <c:idx val="2"/>
          <c:order val="2"/>
          <c:tx>
            <c:strRef>
              <c:f>Trend!$D$7</c:f>
              <c:strCache>
                <c:ptCount val="1"/>
                <c:pt idx="0">
                  <c:v>England claimant rate % (16-64)</c:v>
                </c:pt>
              </c:strCache>
            </c:strRef>
          </c:tx>
          <c:spPr>
            <a:ln w="28575" cap="rnd">
              <a:solidFill>
                <a:srgbClr val="ED7004"/>
              </a:solidFill>
              <a:round/>
            </a:ln>
            <a:effectLst/>
          </c:spPr>
          <c:marker>
            <c:symbol val="none"/>
          </c:marker>
          <c:cat>
            <c:strRef>
              <c:f>Trend!$A$8:$A$74</c:f>
              <c:strCache>
                <c:ptCount val="67"/>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pt idx="65">
                  <c:v>June 2024</c:v>
                </c:pt>
                <c:pt idx="66">
                  <c:v>July 2024</c:v>
                </c:pt>
              </c:strCache>
            </c:strRef>
          </c:cat>
          <c:val>
            <c:numRef>
              <c:f>Trend!$D$8:$D$74</c:f>
              <c:numCache>
                <c:formatCode>0.0%</c:formatCode>
                <c:ptCount val="67"/>
                <c:pt idx="0">
                  <c:v>2.4E-2</c:v>
                </c:pt>
                <c:pt idx="1">
                  <c:v>2.5000000000000001E-2</c:v>
                </c:pt>
                <c:pt idx="2">
                  <c:v>2.6000000000000002E-2</c:v>
                </c:pt>
                <c:pt idx="3">
                  <c:v>2.6000000000000002E-2</c:v>
                </c:pt>
                <c:pt idx="4">
                  <c:v>2.6000000000000002E-2</c:v>
                </c:pt>
                <c:pt idx="5">
                  <c:v>2.7000000000000003E-2</c:v>
                </c:pt>
                <c:pt idx="6">
                  <c:v>2.7000000000000003E-2</c:v>
                </c:pt>
                <c:pt idx="7">
                  <c:v>2.7999999999999997E-2</c:v>
                </c:pt>
                <c:pt idx="8">
                  <c:v>2.7999999999999997E-2</c:v>
                </c:pt>
                <c:pt idx="9">
                  <c:v>2.7999999999999997E-2</c:v>
                </c:pt>
                <c:pt idx="10">
                  <c:v>2.7999999999999997E-2</c:v>
                </c:pt>
                <c:pt idx="11">
                  <c:v>2.8999999999999998E-2</c:v>
                </c:pt>
                <c:pt idx="12">
                  <c:v>2.8999999999999998E-2</c:v>
                </c:pt>
                <c:pt idx="13">
                  <c:v>0.03</c:v>
                </c:pt>
                <c:pt idx="14">
                  <c:v>0.03</c:v>
                </c:pt>
                <c:pt idx="15">
                  <c:v>0.05</c:v>
                </c:pt>
                <c:pt idx="16">
                  <c:v>6.4000000000000001E-2</c:v>
                </c:pt>
                <c:pt idx="17">
                  <c:v>6.3E-2</c:v>
                </c:pt>
                <c:pt idx="18">
                  <c:v>6.4000000000000001E-2</c:v>
                </c:pt>
                <c:pt idx="19">
                  <c:v>6.5000000000000002E-2</c:v>
                </c:pt>
                <c:pt idx="20">
                  <c:v>6.4000000000000001E-2</c:v>
                </c:pt>
                <c:pt idx="21">
                  <c:v>6.2E-2</c:v>
                </c:pt>
                <c:pt idx="22">
                  <c:v>6.3E-2</c:v>
                </c:pt>
                <c:pt idx="23">
                  <c:v>6.3E-2</c:v>
                </c:pt>
                <c:pt idx="24">
                  <c:v>6.2E-2</c:v>
                </c:pt>
                <c:pt idx="25">
                  <c:v>6.5000000000000002E-2</c:v>
                </c:pt>
                <c:pt idx="26">
                  <c:v>6.5000000000000002E-2</c:v>
                </c:pt>
                <c:pt idx="27">
                  <c:v>6.4000000000000001E-2</c:v>
                </c:pt>
                <c:pt idx="28">
                  <c:v>0.06</c:v>
                </c:pt>
                <c:pt idx="29">
                  <c:v>5.5999999999999994E-2</c:v>
                </c:pt>
                <c:pt idx="30">
                  <c:v>5.4000000000000006E-2</c:v>
                </c:pt>
                <c:pt idx="31">
                  <c:v>5.2000000000000005E-2</c:v>
                </c:pt>
                <c:pt idx="32">
                  <c:v>0.05</c:v>
                </c:pt>
                <c:pt idx="33">
                  <c:v>4.8000000000000001E-2</c:v>
                </c:pt>
                <c:pt idx="34">
                  <c:v>4.5999999999999999E-2</c:v>
                </c:pt>
                <c:pt idx="35">
                  <c:v>4.4000000000000004E-2</c:v>
                </c:pt>
                <c:pt idx="36">
                  <c:v>4.2999999999999997E-2</c:v>
                </c:pt>
                <c:pt idx="37">
                  <c:v>4.2999999999999997E-2</c:v>
                </c:pt>
                <c:pt idx="38">
                  <c:v>4.2000000000000003E-2</c:v>
                </c:pt>
                <c:pt idx="39">
                  <c:v>0.04</c:v>
                </c:pt>
                <c:pt idx="40">
                  <c:v>3.9E-2</c:v>
                </c:pt>
                <c:pt idx="41">
                  <c:v>3.7999999999999999E-2</c:v>
                </c:pt>
                <c:pt idx="42">
                  <c:v>3.7000000000000005E-2</c:v>
                </c:pt>
                <c:pt idx="43">
                  <c:v>3.7000000000000005E-2</c:v>
                </c:pt>
                <c:pt idx="44">
                  <c:v>3.7000000000000005E-2</c:v>
                </c:pt>
                <c:pt idx="45">
                  <c:v>3.6000000000000004E-2</c:v>
                </c:pt>
                <c:pt idx="46">
                  <c:v>3.6000000000000004E-2</c:v>
                </c:pt>
                <c:pt idx="47">
                  <c:v>3.7000000000000005E-2</c:v>
                </c:pt>
                <c:pt idx="48">
                  <c:v>3.6000000000000004E-2</c:v>
                </c:pt>
                <c:pt idx="49">
                  <c:v>3.7000000000000005E-2</c:v>
                </c:pt>
                <c:pt idx="50">
                  <c:v>3.7999999999999999E-2</c:v>
                </c:pt>
                <c:pt idx="51">
                  <c:v>3.7999999999999999E-2</c:v>
                </c:pt>
                <c:pt idx="52">
                  <c:v>3.7000000000000005E-2</c:v>
                </c:pt>
                <c:pt idx="53">
                  <c:v>3.7000000000000005E-2</c:v>
                </c:pt>
                <c:pt idx="54">
                  <c:v>3.7999999999999999E-2</c:v>
                </c:pt>
                <c:pt idx="55">
                  <c:v>3.7000000000000005E-2</c:v>
                </c:pt>
                <c:pt idx="56">
                  <c:v>3.7000000000000005E-2</c:v>
                </c:pt>
                <c:pt idx="57">
                  <c:v>3.7000000000000005E-2</c:v>
                </c:pt>
                <c:pt idx="58">
                  <c:v>3.7000000000000005E-2</c:v>
                </c:pt>
                <c:pt idx="59">
                  <c:v>3.7999999999999999E-2</c:v>
                </c:pt>
                <c:pt idx="60">
                  <c:v>3.7999999999999999E-2</c:v>
                </c:pt>
                <c:pt idx="61">
                  <c:v>3.9E-2</c:v>
                </c:pt>
                <c:pt idx="62">
                  <c:v>3.9E-2</c:v>
                </c:pt>
                <c:pt idx="63">
                  <c:v>3.9E-2</c:v>
                </c:pt>
                <c:pt idx="64">
                  <c:v>3.9E-2</c:v>
                </c:pt>
                <c:pt idx="65">
                  <c:v>0.04</c:v>
                </c:pt>
                <c:pt idx="66">
                  <c:v>4.3999999999999997E-2</c:v>
                </c:pt>
              </c:numCache>
            </c:numRef>
          </c:val>
          <c:smooth val="0"/>
          <c:extLst>
            <c:ext xmlns:c16="http://schemas.microsoft.com/office/drawing/2014/chart" uri="{C3380CC4-5D6E-409C-BE32-E72D297353CC}">
              <c16:uniqueId val="{00000002-07E0-458F-A0B3-9B2F5BFB0417}"/>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2C2D84"/>
            </a:solidFill>
            <a:ln>
              <a:noFill/>
            </a:ln>
            <a:effectLst/>
          </c:spPr>
          <c:invertIfNegative val="0"/>
          <c:dPt>
            <c:idx val="23"/>
            <c:invertIfNegative val="0"/>
            <c:bubble3D val="0"/>
            <c:spPr>
              <a:solidFill>
                <a:srgbClr val="2C2D84"/>
              </a:solidFill>
              <a:ln>
                <a:noFill/>
              </a:ln>
              <a:effectLst/>
            </c:spPr>
            <c:extLst>
              <c:ext xmlns:c16="http://schemas.microsoft.com/office/drawing/2014/chart" uri="{C3380CC4-5D6E-409C-BE32-E72D297353CC}">
                <c16:uniqueId val="{00000003-4637-4F25-B368-5B8A50E9A28C}"/>
              </c:ext>
            </c:extLst>
          </c:dPt>
          <c:dPt>
            <c:idx val="24"/>
            <c:invertIfNegative val="0"/>
            <c:bubble3D val="0"/>
            <c:spPr>
              <a:solidFill>
                <a:srgbClr val="9FC63B"/>
              </a:solidFill>
              <a:ln>
                <a:noFill/>
              </a:ln>
              <a:effectLst/>
            </c:spPr>
            <c:extLst>
              <c:ext xmlns:c16="http://schemas.microsoft.com/office/drawing/2014/chart" uri="{C3380CC4-5D6E-409C-BE32-E72D297353CC}">
                <c16:uniqueId val="{00000002-0B0E-4527-9B5B-59546DBC522D}"/>
              </c:ext>
            </c:extLst>
          </c:dPt>
          <c:cat>
            <c:strRef>
              <c:f>'Claimant rate by LEP'!$A$8:$A$45</c:f>
              <c:strCache>
                <c:ptCount val="38"/>
                <c:pt idx="0">
                  <c:v>Greater Birmingham and Solihull</c:v>
                </c:pt>
                <c:pt idx="1">
                  <c:v>Black Country</c:v>
                </c:pt>
                <c:pt idx="2">
                  <c:v>London</c:v>
                </c:pt>
                <c:pt idx="3">
                  <c:v>Greater Manchester</c:v>
                </c:pt>
                <c:pt idx="4">
                  <c:v>Leeds City Region</c:v>
                </c:pt>
                <c:pt idx="5">
                  <c:v>Liverpool City Region</c:v>
                </c:pt>
                <c:pt idx="6">
                  <c:v>Tees Valley</c:v>
                </c:pt>
                <c:pt idx="7">
                  <c:v>South Yorkshire</c:v>
                </c:pt>
                <c:pt idx="8">
                  <c:v>Lancashire</c:v>
                </c:pt>
                <c:pt idx="9">
                  <c:v>Hull and East Yorkshire</c:v>
                </c:pt>
                <c:pt idx="10">
                  <c:v>Coventry and Warwickshire</c:v>
                </c:pt>
                <c:pt idx="11">
                  <c:v>North East</c:v>
                </c:pt>
                <c:pt idx="12">
                  <c:v>South East Midlands</c:v>
                </c:pt>
                <c:pt idx="13">
                  <c:v>D2N2</c:v>
                </c:pt>
                <c:pt idx="14">
                  <c:v>Leicester and Leicestershire</c:v>
                </c:pt>
                <c:pt idx="15">
                  <c:v>Stoke-on-Trent and Staffordshire</c:v>
                </c:pt>
                <c:pt idx="16">
                  <c:v>Solent</c:v>
                </c:pt>
                <c:pt idx="17">
                  <c:v>South East</c:v>
                </c:pt>
                <c:pt idx="18">
                  <c:v>Greater Lincolnshire</c:v>
                </c:pt>
                <c:pt idx="19">
                  <c:v>Worcestershire</c:v>
                </c:pt>
                <c:pt idx="20">
                  <c:v>Thames Valley Berkshire</c:v>
                </c:pt>
                <c:pt idx="21">
                  <c:v>Greater Cambridge Greater Peterborough</c:v>
                </c:pt>
                <c:pt idx="22">
                  <c:v>Dorset</c:v>
                </c:pt>
                <c:pt idx="23">
                  <c:v>The Marches</c:v>
                </c:pt>
                <c:pt idx="24">
                  <c:v>Buckinghamshire</c:v>
                </c:pt>
                <c:pt idx="25">
                  <c:v>Coast to Capital</c:v>
                </c:pt>
                <c:pt idx="26">
                  <c:v>Cornwall and Isles of Scilly</c:v>
                </c:pt>
                <c:pt idx="27">
                  <c:v>Hertfordshire</c:v>
                </c:pt>
                <c:pt idx="28">
                  <c:v>New Anglia</c:v>
                </c:pt>
                <c:pt idx="29">
                  <c:v>West of England</c:v>
                </c:pt>
                <c:pt idx="30">
                  <c:v>GFirst</c:v>
                </c:pt>
                <c:pt idx="31">
                  <c:v>Heart of the South West</c:v>
                </c:pt>
                <c:pt idx="32">
                  <c:v>Swindon and Wiltshire</c:v>
                </c:pt>
                <c:pt idx="33">
                  <c:v>Cheshire and Warrington</c:v>
                </c:pt>
                <c:pt idx="34">
                  <c:v>Cumbria</c:v>
                </c:pt>
                <c:pt idx="35">
                  <c:v>Enterprise M3</c:v>
                </c:pt>
                <c:pt idx="36">
                  <c:v>OxLEP</c:v>
                </c:pt>
                <c:pt idx="37">
                  <c:v>York and North Yorkshire</c:v>
                </c:pt>
              </c:strCache>
            </c:strRef>
          </c:cat>
          <c:val>
            <c:numRef>
              <c:f>'Claimant rate by LEP'!$BA$8:$BA$45</c:f>
              <c:numCache>
                <c:formatCode>0.0%</c:formatCode>
                <c:ptCount val="38"/>
                <c:pt idx="0">
                  <c:v>7.0000000000000007E-2</c:v>
                </c:pt>
                <c:pt idx="1">
                  <c:v>6.0999999999999999E-2</c:v>
                </c:pt>
                <c:pt idx="2">
                  <c:v>5.2999999999999999E-2</c:v>
                </c:pt>
                <c:pt idx="3">
                  <c:v>5.2999999999999999E-2</c:v>
                </c:pt>
                <c:pt idx="4">
                  <c:v>5.2999999999999999E-2</c:v>
                </c:pt>
                <c:pt idx="5">
                  <c:v>4.5999999999999999E-2</c:v>
                </c:pt>
                <c:pt idx="6">
                  <c:v>4.5999999999999999E-2</c:v>
                </c:pt>
                <c:pt idx="7">
                  <c:v>4.4999999999999998E-2</c:v>
                </c:pt>
                <c:pt idx="8">
                  <c:v>4.2999999999999997E-2</c:v>
                </c:pt>
                <c:pt idx="9">
                  <c:v>4.0999999999999995E-2</c:v>
                </c:pt>
                <c:pt idx="10">
                  <c:v>3.9E-2</c:v>
                </c:pt>
                <c:pt idx="11">
                  <c:v>3.7999999999999999E-2</c:v>
                </c:pt>
                <c:pt idx="12">
                  <c:v>3.7999999999999999E-2</c:v>
                </c:pt>
                <c:pt idx="13">
                  <c:v>3.7999999999999999E-2</c:v>
                </c:pt>
                <c:pt idx="14">
                  <c:v>3.6000000000000004E-2</c:v>
                </c:pt>
                <c:pt idx="15">
                  <c:v>3.6000000000000004E-2</c:v>
                </c:pt>
                <c:pt idx="16">
                  <c:v>3.5000000000000003E-2</c:v>
                </c:pt>
                <c:pt idx="17">
                  <c:v>3.4000000000000002E-2</c:v>
                </c:pt>
                <c:pt idx="18">
                  <c:v>3.3000000000000002E-2</c:v>
                </c:pt>
                <c:pt idx="19">
                  <c:v>3.2000000000000001E-2</c:v>
                </c:pt>
                <c:pt idx="20">
                  <c:v>3.1E-2</c:v>
                </c:pt>
                <c:pt idx="21">
                  <c:v>3.1E-2</c:v>
                </c:pt>
                <c:pt idx="22">
                  <c:v>0.03</c:v>
                </c:pt>
                <c:pt idx="23">
                  <c:v>2.8999999999999998E-2</c:v>
                </c:pt>
                <c:pt idx="24">
                  <c:v>2.8999999999999998E-2</c:v>
                </c:pt>
                <c:pt idx="25">
                  <c:v>2.8999999999999998E-2</c:v>
                </c:pt>
                <c:pt idx="26">
                  <c:v>2.8999999999999998E-2</c:v>
                </c:pt>
                <c:pt idx="27">
                  <c:v>2.8999999999999998E-2</c:v>
                </c:pt>
                <c:pt idx="28">
                  <c:v>2.8999999999999998E-2</c:v>
                </c:pt>
                <c:pt idx="29">
                  <c:v>2.7000000000000003E-2</c:v>
                </c:pt>
                <c:pt idx="30">
                  <c:v>2.6000000000000002E-2</c:v>
                </c:pt>
                <c:pt idx="31">
                  <c:v>2.6000000000000002E-2</c:v>
                </c:pt>
                <c:pt idx="32">
                  <c:v>2.5000000000000001E-2</c:v>
                </c:pt>
                <c:pt idx="33">
                  <c:v>2.5000000000000001E-2</c:v>
                </c:pt>
                <c:pt idx="34">
                  <c:v>2.3E-2</c:v>
                </c:pt>
                <c:pt idx="35">
                  <c:v>2.2000000000000002E-2</c:v>
                </c:pt>
                <c:pt idx="36">
                  <c:v>2.2000000000000002E-2</c:v>
                </c:pt>
                <c:pt idx="37">
                  <c:v>0.02</c:v>
                </c:pt>
              </c:numCache>
            </c:numRef>
          </c:val>
          <c:extLst>
            <c:ext xmlns:c16="http://schemas.microsoft.com/office/drawing/2014/chart" uri="{C3380CC4-5D6E-409C-BE32-E72D297353CC}">
              <c16:uniqueId val="{00000016-4637-4F25-B368-5B8A50E9A28C}"/>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595000000000001E-2"/>
          <c:y val="2.7718253968253968E-2"/>
          <c:w val="0.89012379629629634"/>
          <c:h val="0.64914841269841272"/>
        </c:manualLayout>
      </c:layout>
      <c:barChart>
        <c:barDir val="col"/>
        <c:grouping val="clustered"/>
        <c:varyColors val="0"/>
        <c:ser>
          <c:idx val="0"/>
          <c:order val="0"/>
          <c:tx>
            <c:strRef>
              <c:f>'Claimant rate by LEP'!$BC$47</c:f>
              <c:strCache>
                <c:ptCount val="1"/>
                <c:pt idx="0">
                  <c:v>March - July 2024</c:v>
                </c:pt>
              </c:strCache>
            </c:strRef>
          </c:tx>
          <c:spPr>
            <a:solidFill>
              <a:srgbClr val="2C2D84"/>
            </a:solidFill>
            <a:ln>
              <a:noFill/>
            </a:ln>
            <a:effectLst/>
          </c:spPr>
          <c:invertIfNegative val="0"/>
          <c:dPt>
            <c:idx val="9"/>
            <c:invertIfNegative val="0"/>
            <c:bubble3D val="0"/>
            <c:spPr>
              <a:solidFill>
                <a:srgbClr val="9FC63B"/>
              </a:solidFill>
              <a:ln>
                <a:noFill/>
              </a:ln>
              <a:effectLst/>
            </c:spPr>
            <c:extLst>
              <c:ext xmlns:c16="http://schemas.microsoft.com/office/drawing/2014/chart" uri="{C3380CC4-5D6E-409C-BE32-E72D297353CC}">
                <c16:uniqueId val="{00000002-46B4-4BBD-AABF-5D74F8AF14C5}"/>
              </c:ext>
            </c:extLst>
          </c:dPt>
          <c:cat>
            <c:strRef>
              <c:f>'Claimant rate by LEP'!$A$48:$A$85</c:f>
              <c:strCache>
                <c:ptCount val="38"/>
                <c:pt idx="0">
                  <c:v>London</c:v>
                </c:pt>
                <c:pt idx="1">
                  <c:v>Greater Birmingham and Solihull</c:v>
                </c:pt>
                <c:pt idx="2">
                  <c:v>Leeds City Region</c:v>
                </c:pt>
                <c:pt idx="3">
                  <c:v>Leicester and Leicestershire</c:v>
                </c:pt>
                <c:pt idx="4">
                  <c:v>South East Midlands</c:v>
                </c:pt>
                <c:pt idx="5">
                  <c:v>Greater Manchester</c:v>
                </c:pt>
                <c:pt idx="6">
                  <c:v>Coventry and Warwickshire</c:v>
                </c:pt>
                <c:pt idx="7">
                  <c:v>Black Country</c:v>
                </c:pt>
                <c:pt idx="8">
                  <c:v>Thames Valley Berkshire</c:v>
                </c:pt>
                <c:pt idx="9">
                  <c:v>Buckinghamshire</c:v>
                </c:pt>
                <c:pt idx="10">
                  <c:v>South Yorkshire</c:v>
                </c:pt>
                <c:pt idx="11">
                  <c:v>Greater Cambridge Greater Peterborough</c:v>
                </c:pt>
                <c:pt idx="12">
                  <c:v>Solent</c:v>
                </c:pt>
                <c:pt idx="13">
                  <c:v>Hertfordshire</c:v>
                </c:pt>
                <c:pt idx="14">
                  <c:v>D2N2</c:v>
                </c:pt>
                <c:pt idx="15">
                  <c:v>Stoke-on-Trent and Staffordshire</c:v>
                </c:pt>
                <c:pt idx="16">
                  <c:v>Worcestershire</c:v>
                </c:pt>
                <c:pt idx="17">
                  <c:v>Enterprise M3</c:v>
                </c:pt>
                <c:pt idx="18">
                  <c:v>Coast to Capital</c:v>
                </c:pt>
                <c:pt idx="19">
                  <c:v>Lancashire</c:v>
                </c:pt>
                <c:pt idx="20">
                  <c:v>South East</c:v>
                </c:pt>
                <c:pt idx="21">
                  <c:v>Dorset</c:v>
                </c:pt>
                <c:pt idx="22">
                  <c:v>OxLEP</c:v>
                </c:pt>
                <c:pt idx="23">
                  <c:v>The Marches</c:v>
                </c:pt>
                <c:pt idx="24">
                  <c:v>West of England</c:v>
                </c:pt>
                <c:pt idx="25">
                  <c:v>Liverpool City Region</c:v>
                </c:pt>
                <c:pt idx="26">
                  <c:v>GFirst</c:v>
                </c:pt>
                <c:pt idx="27">
                  <c:v>Swindon and Wiltshire</c:v>
                </c:pt>
                <c:pt idx="28">
                  <c:v>York and North Yorkshire</c:v>
                </c:pt>
                <c:pt idx="29">
                  <c:v>New Anglia</c:v>
                </c:pt>
                <c:pt idx="30">
                  <c:v>Cornwall and Isles of Scilly</c:v>
                </c:pt>
                <c:pt idx="31">
                  <c:v>Hull and East Yorkshire</c:v>
                </c:pt>
                <c:pt idx="32">
                  <c:v>Heart of the South West</c:v>
                </c:pt>
                <c:pt idx="33">
                  <c:v>Cheshire and Warrington</c:v>
                </c:pt>
                <c:pt idx="34">
                  <c:v>Greater Lincolnshire</c:v>
                </c:pt>
                <c:pt idx="35">
                  <c:v>Cumbria</c:v>
                </c:pt>
                <c:pt idx="36">
                  <c:v>Tees Valley</c:v>
                </c:pt>
                <c:pt idx="37">
                  <c:v>North East</c:v>
                </c:pt>
              </c:strCache>
            </c:strRef>
          </c:cat>
          <c:val>
            <c:numRef>
              <c:f>'Claimant rate by LEP'!$BC$48:$BC$85</c:f>
              <c:numCache>
                <c:formatCode>0.0%</c:formatCode>
                <c:ptCount val="38"/>
                <c:pt idx="0">
                  <c:v>2.8999999999999998E-2</c:v>
                </c:pt>
                <c:pt idx="1">
                  <c:v>2.6999999999999996E-2</c:v>
                </c:pt>
                <c:pt idx="2">
                  <c:v>1.8999999999999996E-2</c:v>
                </c:pt>
                <c:pt idx="3">
                  <c:v>1.7999999999999999E-2</c:v>
                </c:pt>
                <c:pt idx="4">
                  <c:v>1.7000000000000001E-2</c:v>
                </c:pt>
                <c:pt idx="5">
                  <c:v>1.7000000000000001E-2</c:v>
                </c:pt>
                <c:pt idx="6">
                  <c:v>1.6E-2</c:v>
                </c:pt>
                <c:pt idx="7">
                  <c:v>1.6E-2</c:v>
                </c:pt>
                <c:pt idx="8">
                  <c:v>1.5000000000000003E-2</c:v>
                </c:pt>
                <c:pt idx="9">
                  <c:v>1.3999999999999999E-2</c:v>
                </c:pt>
                <c:pt idx="10">
                  <c:v>1.3999999999999999E-2</c:v>
                </c:pt>
                <c:pt idx="11">
                  <c:v>1.3000000000000001E-2</c:v>
                </c:pt>
                <c:pt idx="12">
                  <c:v>1.2000000000000004E-2</c:v>
                </c:pt>
                <c:pt idx="13">
                  <c:v>1.2E-2</c:v>
                </c:pt>
                <c:pt idx="14">
                  <c:v>1.1999999999999997E-2</c:v>
                </c:pt>
                <c:pt idx="15">
                  <c:v>1.1000000000000003E-2</c:v>
                </c:pt>
                <c:pt idx="16">
                  <c:v>1.1000000000000003E-2</c:v>
                </c:pt>
                <c:pt idx="17">
                  <c:v>1.0999999999999999E-2</c:v>
                </c:pt>
                <c:pt idx="18">
                  <c:v>1.0999999999999999E-2</c:v>
                </c:pt>
                <c:pt idx="19">
                  <c:v>1.0999999999999996E-2</c:v>
                </c:pt>
                <c:pt idx="20">
                  <c:v>9.000000000000008E-3</c:v>
                </c:pt>
                <c:pt idx="21">
                  <c:v>9.0000000000000011E-3</c:v>
                </c:pt>
                <c:pt idx="22">
                  <c:v>9.0000000000000011E-3</c:v>
                </c:pt>
                <c:pt idx="23">
                  <c:v>9.0000000000000011E-3</c:v>
                </c:pt>
                <c:pt idx="24">
                  <c:v>8.9999999999999976E-3</c:v>
                </c:pt>
                <c:pt idx="25">
                  <c:v>8.0000000000000002E-3</c:v>
                </c:pt>
                <c:pt idx="26">
                  <c:v>7.9999999999999967E-3</c:v>
                </c:pt>
                <c:pt idx="27">
                  <c:v>7.9999999999999967E-3</c:v>
                </c:pt>
                <c:pt idx="28">
                  <c:v>6.0000000000000019E-3</c:v>
                </c:pt>
                <c:pt idx="29">
                  <c:v>5.9999999999999984E-3</c:v>
                </c:pt>
                <c:pt idx="30">
                  <c:v>4.9999999999999975E-3</c:v>
                </c:pt>
                <c:pt idx="31">
                  <c:v>4.9999999999999975E-3</c:v>
                </c:pt>
                <c:pt idx="32">
                  <c:v>3.9999999999999966E-3</c:v>
                </c:pt>
                <c:pt idx="33">
                  <c:v>3.0000000000000027E-3</c:v>
                </c:pt>
                <c:pt idx="34">
                  <c:v>3.0000000000000027E-3</c:v>
                </c:pt>
                <c:pt idx="35">
                  <c:v>1.0000000000000009E-3</c:v>
                </c:pt>
                <c:pt idx="36">
                  <c:v>-9.9999999999999395E-4</c:v>
                </c:pt>
                <c:pt idx="37">
                  <c:v>-2.0000000000000018E-3</c:v>
                </c:pt>
              </c:numCache>
            </c:numRef>
          </c:val>
          <c:extLst>
            <c:ext xmlns:c16="http://schemas.microsoft.com/office/drawing/2014/chart" uri="{C3380CC4-5D6E-409C-BE32-E72D297353CC}">
              <c16:uniqueId val="{00000024-BD77-45DB-A09E-56385949BAD0}"/>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itle 1"/>
          <p:cNvSpPr txBox="1">
            <a:spLocks/>
          </p:cNvSpPr>
          <p:nvPr userDrawn="1"/>
        </p:nvSpPr>
        <p:spPr>
          <a:xfrm>
            <a:off x="913633" y="2130424"/>
            <a:ext cx="10354512"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Click to edit Master title style</a:t>
            </a:r>
            <a:endParaRPr lang="en-GB"/>
          </a:p>
        </p:txBody>
      </p:sp>
      <p:sp>
        <p:nvSpPr>
          <p:cNvPr id="14" name="Subtitle 2"/>
          <p:cNvSpPr txBox="1">
            <a:spLocks/>
          </p:cNvSpPr>
          <p:nvPr userDrawn="1"/>
        </p:nvSpPr>
        <p:spPr>
          <a:xfrm>
            <a:off x="1827266" y="3886198"/>
            <a:ext cx="8527245"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a:t>Click to edit Master subtitle style</a:t>
            </a:r>
            <a:endParaRPr lang="en-GB"/>
          </a:p>
        </p:txBody>
      </p:sp>
      <p:sp>
        <p:nvSpPr>
          <p:cNvPr id="16" name="Date Placeholder 3"/>
          <p:cNvSpPr txBox="1">
            <a:spLocks/>
          </p:cNvSpPr>
          <p:nvPr userDrawn="1"/>
        </p:nvSpPr>
        <p:spPr>
          <a:xfrm>
            <a:off x="609088" y="6356348"/>
            <a:ext cx="284241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mtClean="0"/>
              <a:pPr/>
              <a:t>22/08/2024</a:t>
            </a:fld>
            <a:endParaRPr lang="en-GB"/>
          </a:p>
        </p:txBody>
      </p:sp>
      <p:sp>
        <p:nvSpPr>
          <p:cNvPr id="20" name="Slide Number Placeholder 5"/>
          <p:cNvSpPr txBox="1">
            <a:spLocks/>
          </p:cNvSpPr>
          <p:nvPr userDrawn="1"/>
        </p:nvSpPr>
        <p:spPr>
          <a:xfrm>
            <a:off x="8730274" y="6356348"/>
            <a:ext cx="284241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mtClean="0"/>
              <a:pPr/>
              <a:t>‹#›</a:t>
            </a:fld>
            <a:endParaRPr lang="en-GB"/>
          </a:p>
        </p:txBody>
      </p:sp>
      <p:sp>
        <p:nvSpPr>
          <p:cNvPr id="21" name="Title 1"/>
          <p:cNvSpPr txBox="1">
            <a:spLocks/>
          </p:cNvSpPr>
          <p:nvPr userDrawn="1"/>
        </p:nvSpPr>
        <p:spPr>
          <a:xfrm>
            <a:off x="913633" y="2130424"/>
            <a:ext cx="10354512"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Click to edit Master title style</a:t>
            </a:r>
            <a:endParaRPr lang="en-GB"/>
          </a:p>
        </p:txBody>
      </p:sp>
      <p:sp>
        <p:nvSpPr>
          <p:cNvPr id="22" name="Subtitle 2"/>
          <p:cNvSpPr txBox="1">
            <a:spLocks/>
          </p:cNvSpPr>
          <p:nvPr userDrawn="1"/>
        </p:nvSpPr>
        <p:spPr>
          <a:xfrm>
            <a:off x="1827266" y="3886198"/>
            <a:ext cx="8527245"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a:t>Click to edit Master subtitle style</a:t>
            </a:r>
            <a:endParaRPr lang="en-GB"/>
          </a:p>
        </p:txBody>
      </p:sp>
      <p:sp>
        <p:nvSpPr>
          <p:cNvPr id="24" name="Date Placeholder 3"/>
          <p:cNvSpPr txBox="1">
            <a:spLocks/>
          </p:cNvSpPr>
          <p:nvPr userDrawn="1"/>
        </p:nvSpPr>
        <p:spPr>
          <a:xfrm>
            <a:off x="609088" y="6356348"/>
            <a:ext cx="2842415"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mtClean="0"/>
              <a:pPr/>
              <a:t>22/08/2024</a:t>
            </a:fld>
            <a:endParaRPr lang="en-GB"/>
          </a:p>
        </p:txBody>
      </p:sp>
      <p:sp>
        <p:nvSpPr>
          <p:cNvPr id="25" name="Slide Number Placeholder 5"/>
          <p:cNvSpPr txBox="1">
            <a:spLocks/>
          </p:cNvSpPr>
          <p:nvPr userDrawn="1"/>
        </p:nvSpPr>
        <p:spPr>
          <a:xfrm>
            <a:off x="8730274" y="6356348"/>
            <a:ext cx="284241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mtClean="0"/>
              <a:pPr/>
              <a:t>‹#›</a:t>
            </a:fld>
            <a:endParaRPr lang="en-GB"/>
          </a:p>
        </p:txBody>
      </p:sp>
      <p:sp>
        <p:nvSpPr>
          <p:cNvPr id="26" name="Rectangle 25"/>
          <p:cNvSpPr/>
          <p:nvPr userDrawn="1"/>
        </p:nvSpPr>
        <p:spPr>
          <a:xfrm flipV="1">
            <a:off x="-2" y="0"/>
            <a:ext cx="12191998" cy="6857999"/>
          </a:xfrm>
          <a:prstGeom prst="rect">
            <a:avLst/>
          </a:prstGeom>
          <a:gradFill flip="none" rotWithShape="1">
            <a:gsLst>
              <a:gs pos="0">
                <a:schemeClr val="tx2"/>
              </a:gs>
              <a:gs pos="100000">
                <a:schemeClr val="accent1"/>
              </a:gs>
              <a:gs pos="44000">
                <a:srgbClr val="006AB4"/>
              </a:gs>
            </a:gsLst>
            <a:lin ang="19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p:cNvGrpSpPr/>
          <p:nvPr userDrawn="1"/>
        </p:nvGrpSpPr>
        <p:grpSpPr>
          <a:xfrm flipH="1">
            <a:off x="4" y="1725404"/>
            <a:ext cx="12191996" cy="5132596"/>
            <a:chOff x="1" y="1725401"/>
            <a:chExt cx="12191996" cy="5132596"/>
          </a:xfrm>
        </p:grpSpPr>
        <p:sp>
          <p:nvSpPr>
            <p:cNvPr id="27" name="Google Shape;12;p2"/>
            <p:cNvSpPr/>
            <p:nvPr userDrawn="1"/>
          </p:nvSpPr>
          <p:spPr>
            <a:xfrm rot="10800000" flipH="1">
              <a:off x="1" y="1725401"/>
              <a:ext cx="2743198" cy="1645202"/>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28"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29"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1"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2" name="Google Shape;17;p2"/>
            <p:cNvSpPr/>
            <p:nvPr userDrawn="1"/>
          </p:nvSpPr>
          <p:spPr>
            <a:xfrm rot="10800000" flipH="1">
              <a:off x="2730496" y="4531589"/>
              <a:ext cx="2381247"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3"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sp>
        <p:nvSpPr>
          <p:cNvPr id="4" name="Date Placeholder 3"/>
          <p:cNvSpPr>
            <a:spLocks noGrp="1"/>
          </p:cNvSpPr>
          <p:nvPr userDrawn="1">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5" name="Footer Placeholder 4"/>
          <p:cNvSpPr>
            <a:spLocks noGrp="1"/>
          </p:cNvSpPr>
          <p:nvPr userDrawn="1">
            <p:ph type="ftr" sz="quarter" idx="11"/>
          </p:nvPr>
        </p:nvSpPr>
        <p:spPr>
          <a:xfrm>
            <a:off x="4038600" y="6191619"/>
            <a:ext cx="4114800" cy="365125"/>
          </a:xfrm>
          <a:prstGeom prst="rect">
            <a:avLst/>
          </a:prstGeom>
        </p:spPr>
        <p:txBody>
          <a:bodyPr/>
          <a:lstStyle/>
          <a:p>
            <a:endParaRPr lang="en-GB" dirty="0"/>
          </a:p>
        </p:txBody>
      </p:sp>
      <p:sp>
        <p:nvSpPr>
          <p:cNvPr id="6" name="Slide Number Placeholder 5"/>
          <p:cNvSpPr>
            <a:spLocks noGrp="1"/>
          </p:cNvSpPr>
          <p:nvPr userDrawn="1">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dirty="0"/>
          </a:p>
        </p:txBody>
      </p:sp>
      <p:pic>
        <p:nvPicPr>
          <p:cNvPr id="30" name="Picture 29"/>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58" y="0"/>
            <a:ext cx="1427067" cy="1818895"/>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53141" y="5096009"/>
            <a:ext cx="3054042" cy="1767693"/>
          </a:xfrm>
          <a:prstGeom prst="rect">
            <a:avLst/>
          </a:prstGeom>
        </p:spPr>
      </p:pic>
    </p:spTree>
    <p:extLst>
      <p:ext uri="{BB962C8B-B14F-4D97-AF65-F5344CB8AC3E}">
        <p14:creationId xmlns:p14="http://schemas.microsoft.com/office/powerpoint/2010/main" val="346236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5" name="Footer Placeholder 4"/>
          <p:cNvSpPr>
            <a:spLocks noGrp="1"/>
          </p:cNvSpPr>
          <p:nvPr>
            <p:ph type="ftr" sz="quarter" idx="11"/>
          </p:nvPr>
        </p:nvSpPr>
        <p:spPr>
          <a:xfrm>
            <a:off x="4038600" y="6191619"/>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05658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5" name="Footer Placeholder 4"/>
          <p:cNvSpPr>
            <a:spLocks noGrp="1"/>
          </p:cNvSpPr>
          <p:nvPr>
            <p:ph type="ftr" sz="quarter" idx="11"/>
          </p:nvPr>
        </p:nvSpPr>
        <p:spPr>
          <a:xfrm>
            <a:off x="4038600" y="6191619"/>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5303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Rectangle 6"/>
          <p:cNvSpPr/>
          <p:nvPr userDrawn="1"/>
        </p:nvSpPr>
        <p:spPr>
          <a:xfrm flipH="1">
            <a:off x="308343" y="6422064"/>
            <a:ext cx="11575313"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userDrawn="1"/>
        </p:nvSpPr>
        <p:spPr>
          <a:xfrm>
            <a:off x="223283" y="6110176"/>
            <a:ext cx="3019647" cy="307777"/>
          </a:xfrm>
          <a:prstGeom prst="rect">
            <a:avLst/>
          </a:prstGeom>
          <a:noFill/>
        </p:spPr>
        <p:txBody>
          <a:bodyPr wrap="square" rtlCol="0">
            <a:spAutoFit/>
          </a:bodyPr>
          <a:lstStyle/>
          <a:p>
            <a:r>
              <a:rPr lang="en-GB" sz="1400" dirty="0">
                <a:solidFill>
                  <a:schemeClr val="tx1"/>
                </a:solidFill>
                <a:latin typeface="+mn-lt"/>
              </a:rPr>
              <a:t>BUCKINGHAMSHIRE</a:t>
            </a:r>
            <a:r>
              <a:rPr lang="en-GB" sz="1400" baseline="0" dirty="0">
                <a:solidFill>
                  <a:schemeClr val="tx1"/>
                </a:solidFill>
                <a:latin typeface="+mn-lt"/>
              </a:rPr>
              <a:t> COUNCIL</a:t>
            </a:r>
            <a:endParaRPr lang="en-GB" sz="1400" dirty="0">
              <a:solidFill>
                <a:schemeClr val="tx1"/>
              </a:solidFill>
              <a:latin typeface="+mn-lt"/>
            </a:endParaRPr>
          </a:p>
        </p:txBody>
      </p:sp>
    </p:spTree>
    <p:extLst>
      <p:ext uri="{BB962C8B-B14F-4D97-AF65-F5344CB8AC3E}">
        <p14:creationId xmlns:p14="http://schemas.microsoft.com/office/powerpoint/2010/main" val="331923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5" name="Footer Placeholder 4"/>
          <p:cNvSpPr>
            <a:spLocks noGrp="1"/>
          </p:cNvSpPr>
          <p:nvPr>
            <p:ph type="ftr" sz="quarter" idx="11"/>
          </p:nvPr>
        </p:nvSpPr>
        <p:spPr>
          <a:xfrm>
            <a:off x="4038600" y="6191619"/>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1999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6" name="Footer Placeholder 5"/>
          <p:cNvSpPr>
            <a:spLocks noGrp="1"/>
          </p:cNvSpPr>
          <p:nvPr>
            <p:ph type="ftr" sz="quarter" idx="11"/>
          </p:nvPr>
        </p:nvSpPr>
        <p:spPr>
          <a:xfrm>
            <a:off x="4038600" y="6191619"/>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898178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8" name="Footer Placeholder 7"/>
          <p:cNvSpPr>
            <a:spLocks noGrp="1"/>
          </p:cNvSpPr>
          <p:nvPr>
            <p:ph type="ftr" sz="quarter" idx="11"/>
          </p:nvPr>
        </p:nvSpPr>
        <p:spPr>
          <a:xfrm>
            <a:off x="4038600" y="6191619"/>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53272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4" name="Footer Placeholder 3"/>
          <p:cNvSpPr>
            <a:spLocks noGrp="1"/>
          </p:cNvSpPr>
          <p:nvPr>
            <p:ph type="ftr" sz="quarter" idx="11"/>
          </p:nvPr>
        </p:nvSpPr>
        <p:spPr>
          <a:xfrm>
            <a:off x="4038600" y="6191619"/>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34645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3" name="Footer Placeholder 2"/>
          <p:cNvSpPr>
            <a:spLocks noGrp="1"/>
          </p:cNvSpPr>
          <p:nvPr>
            <p:ph type="ftr" sz="quarter" idx="11"/>
          </p:nvPr>
        </p:nvSpPr>
        <p:spPr>
          <a:xfrm>
            <a:off x="4038600" y="6191619"/>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3455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6" name="Footer Placeholder 5"/>
          <p:cNvSpPr>
            <a:spLocks noGrp="1"/>
          </p:cNvSpPr>
          <p:nvPr>
            <p:ph type="ftr" sz="quarter" idx="11"/>
          </p:nvPr>
        </p:nvSpPr>
        <p:spPr>
          <a:xfrm>
            <a:off x="4038600" y="6191619"/>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9020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22/08/2024</a:t>
            </a:fld>
            <a:endParaRPr lang="en-GB"/>
          </a:p>
        </p:txBody>
      </p:sp>
      <p:sp>
        <p:nvSpPr>
          <p:cNvPr id="6" name="Footer Placeholder 5"/>
          <p:cNvSpPr>
            <a:spLocks noGrp="1"/>
          </p:cNvSpPr>
          <p:nvPr>
            <p:ph type="ftr" sz="quarter" idx="11"/>
          </p:nvPr>
        </p:nvSpPr>
        <p:spPr>
          <a:xfrm>
            <a:off x="4038600" y="6191619"/>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37841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765484"/>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64608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uckseconomy.co.uk/" TargetMode="External"/><Relationship Id="rId7" Type="http://schemas.openxmlformats.org/officeDocument/2006/relationships/image" Target="../media/image5.emf"/><Relationship Id="rId2" Type="http://schemas.openxmlformats.org/officeDocument/2006/relationships/hyperlink" Target="mailto:James.Moorhouse@buckinghamshire.gov.uk" TargetMode="External"/><Relationship Id="rId1" Type="http://schemas.openxmlformats.org/officeDocument/2006/relationships/slideLayout" Target="../slideLayouts/slideLayout2.xml"/><Relationship Id="rId6" Type="http://schemas.openxmlformats.org/officeDocument/2006/relationships/package" Target="../embeddings/Microsoft_Excel_Worksheet.xlsx"/><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388689" y="1805585"/>
            <a:ext cx="8954816" cy="2387600"/>
          </a:xfrm>
        </p:spPr>
        <p:txBody>
          <a:bodyPr anchor="b">
            <a:normAutofit/>
          </a:bodyPr>
          <a:lstStyle>
            <a:lvl1pPr algn="l">
              <a:defRPr sz="4800"/>
            </a:lvl1pPr>
          </a:lstStyle>
          <a:p>
            <a:r>
              <a:rPr lang="en-US" dirty="0">
                <a:solidFill>
                  <a:schemeClr val="bg2"/>
                </a:solidFill>
              </a:rPr>
              <a:t>Buckinghamshire’s Claimant Count</a:t>
            </a:r>
          </a:p>
        </p:txBody>
      </p:sp>
      <p:sp>
        <p:nvSpPr>
          <p:cNvPr id="23" name="Subtitle 2"/>
          <p:cNvSpPr>
            <a:spLocks noGrp="1"/>
          </p:cNvSpPr>
          <p:nvPr>
            <p:ph type="subTitle" idx="4294967295"/>
          </p:nvPr>
        </p:nvSpPr>
        <p:spPr>
          <a:xfrm>
            <a:off x="388689" y="4285260"/>
            <a:ext cx="7887905" cy="145514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solidFill>
                  <a:schemeClr val="bg2"/>
                </a:solidFill>
              </a:rPr>
              <a:t>August 2024</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8E8F-6D1E-89DD-B4F0-091554A1B8B7}"/>
              </a:ext>
            </a:extLst>
          </p:cNvPr>
          <p:cNvSpPr>
            <a:spLocks noGrp="1"/>
          </p:cNvSpPr>
          <p:nvPr>
            <p:ph type="title"/>
          </p:nvPr>
        </p:nvSpPr>
        <p:spPr>
          <a:xfrm>
            <a:off x="838200" y="365125"/>
            <a:ext cx="10515600" cy="1325563"/>
          </a:xfrm>
        </p:spPr>
        <p:txBody>
          <a:bodyPr>
            <a:normAutofit/>
          </a:bodyPr>
          <a:lstStyle/>
          <a:p>
            <a:r>
              <a:rPr lang="en-GB" sz="3200" b="1" dirty="0">
                <a:solidFill>
                  <a:srgbClr val="2C2D84"/>
                </a:solidFill>
                <a:latin typeface="+mn-lt"/>
              </a:rPr>
              <a:t>Technical Appendix (2) </a:t>
            </a:r>
            <a:endParaRPr lang="en-GB" sz="3200" dirty="0">
              <a:solidFill>
                <a:srgbClr val="2C2D84"/>
              </a:solidFill>
              <a:latin typeface="+mn-lt"/>
            </a:endParaRPr>
          </a:p>
        </p:txBody>
      </p:sp>
      <p:sp>
        <p:nvSpPr>
          <p:cNvPr id="3" name="Content Placeholder 3">
            <a:extLst>
              <a:ext uri="{FF2B5EF4-FFF2-40B4-BE49-F238E27FC236}">
                <a16:creationId xmlns:a16="http://schemas.microsoft.com/office/drawing/2014/main" id="{CF9ADB4B-B455-B4A6-610B-DE87A4DBC250}"/>
              </a:ext>
            </a:extLst>
          </p:cNvPr>
          <p:cNvSpPr>
            <a:spLocks noGrp="1"/>
          </p:cNvSpPr>
          <p:nvPr>
            <p:ph idx="1"/>
          </p:nvPr>
        </p:nvSpPr>
        <p:spPr>
          <a:xfrm>
            <a:off x="838200" y="1825625"/>
            <a:ext cx="10515600" cy="4351338"/>
          </a:xfrm>
        </p:spPr>
        <p:txBody>
          <a:bodyPr>
            <a:normAutofit/>
          </a:bodyPr>
          <a:lstStyle/>
          <a:p>
            <a:pPr marL="0" indent="0">
              <a:buNone/>
            </a:pPr>
            <a:r>
              <a:rPr lang="en-GB" sz="2000" dirty="0">
                <a:ea typeface="Calibri" panose="020F0502020204030204" pitchFamily="34" charset="0"/>
              </a:rPr>
              <a:t>Some key things to bear in mind when interpreting this data… </a:t>
            </a:r>
          </a:p>
          <a:p>
            <a:pPr marL="0" indent="0">
              <a:buNone/>
            </a:pPr>
            <a:endParaRPr lang="en-GB" sz="2000" dirty="0">
              <a:ea typeface="Calibri" panose="020F0502020204030204" pitchFamily="34" charset="0"/>
            </a:endParaRPr>
          </a:p>
          <a:p>
            <a:pPr lvl="1">
              <a:lnSpc>
                <a:spcPct val="120000"/>
              </a:lnSpc>
            </a:pPr>
            <a:r>
              <a:rPr lang="en-GB" sz="2000" dirty="0">
                <a:effectLst/>
                <a:ea typeface="Calibri" panose="020F0502020204030204" pitchFamily="34" charset="0"/>
              </a:rPr>
              <a:t>Not all those who are unemployed claim benefits</a:t>
            </a:r>
            <a:r>
              <a:rPr lang="en-GB" sz="2000" dirty="0">
                <a:ea typeface="Calibri" panose="020F0502020204030204" pitchFamily="34" charset="0"/>
              </a:rPr>
              <a:t>. </a:t>
            </a:r>
            <a:r>
              <a:rPr lang="en-GB" sz="2000" dirty="0">
                <a:ea typeface="Calibri" panose="020F0502020204030204" pitchFamily="34" charset="0"/>
                <a:cs typeface="Arial" panose="020B0604020202020204" pitchFamily="34" charset="0"/>
              </a:rPr>
              <a:t>This is l</a:t>
            </a:r>
            <a:r>
              <a:rPr lang="en-GB" sz="2000" b="0" i="0" dirty="0">
                <a:effectLst/>
                <a:cs typeface="Arial" panose="020B0604020202020204" pitchFamily="34" charset="0"/>
              </a:rPr>
              <a:t>argely due to people finding new work very quickly or having other sources of financial support at home. </a:t>
            </a:r>
            <a:endParaRPr lang="en-GB" sz="2000" dirty="0">
              <a:ea typeface="Calibri" panose="020F0502020204030204" pitchFamily="34" charset="0"/>
              <a:cs typeface="Arial" panose="020B0604020202020204" pitchFamily="34" charset="0"/>
            </a:endParaRPr>
          </a:p>
          <a:p>
            <a:pPr lvl="1">
              <a:lnSpc>
                <a:spcPct val="120000"/>
              </a:lnSpc>
            </a:pPr>
            <a:r>
              <a:rPr lang="en-GB" sz="2000" dirty="0">
                <a:effectLst/>
                <a:ea typeface="Calibri" panose="020F0502020204030204" pitchFamily="34" charset="0"/>
              </a:rPr>
              <a:t>Not all those counted within the Claimant Count are unemployed (some are working a </a:t>
            </a:r>
            <a:r>
              <a:rPr lang="en-GB" sz="2000" dirty="0">
                <a:ea typeface="Calibri" panose="020F0502020204030204" pitchFamily="34" charset="0"/>
              </a:rPr>
              <a:t>low number of</a:t>
            </a:r>
            <a:r>
              <a:rPr lang="en-GB" sz="2000" dirty="0">
                <a:effectLst/>
                <a:ea typeface="Calibri" panose="020F0502020204030204" pitchFamily="34" charset="0"/>
              </a:rPr>
              <a:t> hours and / or are earning a low income).  The proportion of claimants </a:t>
            </a:r>
            <a:r>
              <a:rPr lang="en-GB" sz="2000">
                <a:effectLst/>
                <a:ea typeface="Calibri" panose="020F0502020204030204" pitchFamily="34" charset="0"/>
              </a:rPr>
              <a:t>who are in </a:t>
            </a:r>
            <a:r>
              <a:rPr lang="en-GB" sz="2000" dirty="0">
                <a:effectLst/>
                <a:ea typeface="Calibri" panose="020F0502020204030204" pitchFamily="34" charset="0"/>
              </a:rPr>
              <a:t>work has increased during 2023.</a:t>
            </a:r>
          </a:p>
          <a:p>
            <a:pPr lvl="1">
              <a:lnSpc>
                <a:spcPct val="120000"/>
              </a:lnSpc>
            </a:pPr>
            <a:r>
              <a:rPr lang="en-GB" sz="2000" dirty="0">
                <a:effectLst/>
                <a:ea typeface="Calibri" panose="020F0502020204030204" pitchFamily="34" charset="0"/>
              </a:rPr>
              <a:t>Due to continuous changes to the benefits system, which affects who is and is not counted within the Claimant Count, timeseries analysis should be undertaken with caution. </a:t>
            </a:r>
          </a:p>
          <a:p>
            <a:pPr marL="0" indent="0">
              <a:buNone/>
            </a:pPr>
            <a:endParaRPr lang="en-GB" dirty="0"/>
          </a:p>
        </p:txBody>
      </p:sp>
      <p:pic>
        <p:nvPicPr>
          <p:cNvPr id="4" name="Picture 2" descr="Buckinghamshire Economic Intelligence Observatory Logo">
            <a:extLst>
              <a:ext uri="{FF2B5EF4-FFF2-40B4-BE49-F238E27FC236}">
                <a16:creationId xmlns:a16="http://schemas.microsoft.com/office/drawing/2014/main" id="{13FB1490-29A4-3D8A-1CF6-BF52FB571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88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96861462-78EE-A68C-F2F4-959813348165}"/>
              </a:ext>
            </a:extLst>
          </p:cNvPr>
          <p:cNvSpPr>
            <a:spLocks noGrp="1"/>
          </p:cNvSpPr>
          <p:nvPr>
            <p:ph idx="1"/>
          </p:nvPr>
        </p:nvSpPr>
        <p:spPr>
          <a:xfrm>
            <a:off x="838200" y="1487978"/>
            <a:ext cx="10515600" cy="3056185"/>
          </a:xfrm>
        </p:spPr>
        <p:txBody>
          <a:bodyPr>
            <a:normAutofit fontScale="77500" lnSpcReduction="20000"/>
          </a:bodyPr>
          <a:lstStyle/>
          <a:p>
            <a:pPr marL="0" indent="0">
              <a:buNone/>
            </a:pPr>
            <a:r>
              <a:rPr lang="en-GB" dirty="0"/>
              <a:t>For further information on the information presented within this slide deck please contact James Moorhouse – </a:t>
            </a:r>
            <a:r>
              <a:rPr lang="en-GB" dirty="0">
                <a:hlinkClick r:id="rId2"/>
              </a:rPr>
              <a:t>James.Moorhouse@buckinghamshire.gov.uk</a:t>
            </a:r>
            <a:r>
              <a:rPr lang="en-GB" dirty="0"/>
              <a:t> </a:t>
            </a:r>
          </a:p>
          <a:p>
            <a:pPr marL="0" indent="0">
              <a:buNone/>
            </a:pPr>
            <a:endParaRPr lang="en-GB" dirty="0"/>
          </a:p>
          <a:p>
            <a:pPr marL="0" indent="0">
              <a:buNone/>
            </a:pPr>
            <a:r>
              <a:rPr lang="en-GB" dirty="0"/>
              <a:t>Links below to the data tables used are below:</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a:t>
            </a:r>
            <a:r>
              <a:rPr lang="en-GB" dirty="0" err="1"/>
              <a:t>the</a:t>
            </a:r>
            <a:r>
              <a:rPr lang="en-GB" dirty="0"/>
              <a:t> Buckinghamshire economy can be found on the Buckinghamshire Economic Observatory website – </a:t>
            </a:r>
            <a:r>
              <a:rPr lang="en-GB" dirty="0">
                <a:hlinkClick r:id="rId3"/>
              </a:rPr>
              <a:t>www.buckseconomy.co.uk</a:t>
            </a:r>
            <a:r>
              <a:rPr lang="en-GB" dirty="0"/>
              <a:t> </a:t>
            </a:r>
          </a:p>
        </p:txBody>
      </p:sp>
      <p:sp>
        <p:nvSpPr>
          <p:cNvPr id="3" name="TextBox 2">
            <a:extLst>
              <a:ext uri="{FF2B5EF4-FFF2-40B4-BE49-F238E27FC236}">
                <a16:creationId xmlns:a16="http://schemas.microsoft.com/office/drawing/2014/main" id="{0B0FB0A0-B998-FE3B-5207-0C344FF848C2}"/>
              </a:ext>
            </a:extLst>
          </p:cNvPr>
          <p:cNvSpPr txBox="1"/>
          <p:nvPr/>
        </p:nvSpPr>
        <p:spPr>
          <a:xfrm>
            <a:off x="1850366" y="5012273"/>
            <a:ext cx="6098874" cy="646331"/>
          </a:xfrm>
          <a:prstGeom prst="rect">
            <a:avLst/>
          </a:prstGeom>
          <a:noFill/>
        </p:spPr>
        <p:txBody>
          <a:bodyPr wrap="square">
            <a:spAutoFit/>
          </a:bodyPr>
          <a:lstStyle/>
          <a:p>
            <a:r>
              <a:rPr lang="en-GB"/>
              <a:t>Follow @buckseconomy </a:t>
            </a:r>
            <a:r>
              <a:rPr lang="en-GB" dirty="0"/>
              <a:t>for tweets about </a:t>
            </a:r>
            <a:r>
              <a:rPr lang="en-GB" b="0" i="0" dirty="0">
                <a:effectLst/>
              </a:rPr>
              <a:t>the Buckinghamshire economy and labour market </a:t>
            </a:r>
            <a:endParaRPr lang="en-GB" dirty="0"/>
          </a:p>
        </p:txBody>
      </p:sp>
      <p:pic>
        <p:nvPicPr>
          <p:cNvPr id="4" name="Picture 2" descr="X Logo - Free Vectors &amp; PSDs to Download">
            <a:extLst>
              <a:ext uri="{FF2B5EF4-FFF2-40B4-BE49-F238E27FC236}">
                <a16:creationId xmlns:a16="http://schemas.microsoft.com/office/drawing/2014/main" id="{B0BA3306-2645-6AAF-0172-A1343E14119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8213" y="5091756"/>
            <a:ext cx="487363" cy="4873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uckinghamshire Economic Intelligence Observatory Logo">
            <a:extLst>
              <a:ext uri="{FF2B5EF4-FFF2-40B4-BE49-F238E27FC236}">
                <a16:creationId xmlns:a16="http://schemas.microsoft.com/office/drawing/2014/main" id="{E720F0BE-3C08-2033-9C77-82CB615100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extLst>
              <a:ext uri="{FF2B5EF4-FFF2-40B4-BE49-F238E27FC236}">
                <a16:creationId xmlns:a16="http://schemas.microsoft.com/office/drawing/2014/main" id="{B2B67B28-355A-810E-DB55-AA6D64A30FB6}"/>
              </a:ext>
            </a:extLst>
          </p:cNvPr>
          <p:cNvGraphicFramePr>
            <a:graphicFrameLocks noChangeAspect="1"/>
          </p:cNvGraphicFramePr>
          <p:nvPr>
            <p:extLst>
              <p:ext uri="{D42A27DB-BD31-4B8C-83A1-F6EECF244321}">
                <p14:modId xmlns:p14="http://schemas.microsoft.com/office/powerpoint/2010/main" val="3857016897"/>
              </p:ext>
            </p:extLst>
          </p:nvPr>
        </p:nvGraphicFramePr>
        <p:xfrm>
          <a:off x="2841625" y="3078163"/>
          <a:ext cx="771525" cy="682625"/>
        </p:xfrm>
        <a:graphic>
          <a:graphicData uri="http://schemas.openxmlformats.org/presentationml/2006/ole">
            <mc:AlternateContent xmlns:mc="http://schemas.openxmlformats.org/markup-compatibility/2006">
              <mc:Choice xmlns:v="urn:schemas-microsoft-com:vml" Requires="v">
                <p:oleObj name="Worksheet" showAsIcon="1" r:id="rId6" imgW="772200" imgH="681840" progId="Excel.Sheet.12">
                  <p:embed/>
                </p:oleObj>
              </mc:Choice>
              <mc:Fallback>
                <p:oleObj name="Worksheet" showAsIcon="1" r:id="rId6" imgW="772200" imgH="681840" progId="Excel.Sheet.12">
                  <p:embed/>
                  <p:pic>
                    <p:nvPicPr>
                      <p:cNvPr id="6" name="Object 5">
                        <a:extLst>
                          <a:ext uri="{FF2B5EF4-FFF2-40B4-BE49-F238E27FC236}">
                            <a16:creationId xmlns:a16="http://schemas.microsoft.com/office/drawing/2014/main" id="{B2B67B28-355A-810E-DB55-AA6D64A30FB6}"/>
                          </a:ext>
                        </a:extLst>
                      </p:cNvPr>
                      <p:cNvPicPr/>
                      <p:nvPr/>
                    </p:nvPicPr>
                    <p:blipFill>
                      <a:blip r:embed="rId7"/>
                      <a:stretch>
                        <a:fillRect/>
                      </a:stretch>
                    </p:blipFill>
                    <p:spPr>
                      <a:xfrm>
                        <a:off x="2841625" y="3078163"/>
                        <a:ext cx="771525" cy="682625"/>
                      </a:xfrm>
                      <a:prstGeom prst="rect">
                        <a:avLst/>
                      </a:prstGeom>
                    </p:spPr>
                  </p:pic>
                </p:oleObj>
              </mc:Fallback>
            </mc:AlternateContent>
          </a:graphicData>
        </a:graphic>
      </p:graphicFrame>
    </p:spTree>
    <p:extLst>
      <p:ext uri="{BB962C8B-B14F-4D97-AF65-F5344CB8AC3E}">
        <p14:creationId xmlns:p14="http://schemas.microsoft.com/office/powerpoint/2010/main" val="349673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89F8-EB1D-6FC3-6B8A-2D99A579CF81}"/>
              </a:ext>
            </a:extLst>
          </p:cNvPr>
          <p:cNvSpPr>
            <a:spLocks noGrp="1"/>
          </p:cNvSpPr>
          <p:nvPr>
            <p:ph type="title"/>
          </p:nvPr>
        </p:nvSpPr>
        <p:spPr>
          <a:xfrm>
            <a:off x="838200" y="365125"/>
            <a:ext cx="10515600" cy="1325563"/>
          </a:xfrm>
        </p:spPr>
        <p:txBody>
          <a:bodyPr>
            <a:normAutofit/>
          </a:bodyPr>
          <a:lstStyle/>
          <a:p>
            <a:r>
              <a:rPr lang="en-GB" sz="3200" b="1" dirty="0">
                <a:solidFill>
                  <a:srgbClr val="2C2D84"/>
                </a:solidFill>
                <a:latin typeface="+mn-lt"/>
              </a:rPr>
              <a:t>About</a:t>
            </a:r>
            <a:r>
              <a:rPr lang="en-GB" sz="3200" dirty="0">
                <a:solidFill>
                  <a:srgbClr val="006965"/>
                </a:solidFill>
              </a:rPr>
              <a:t>	</a:t>
            </a:r>
          </a:p>
        </p:txBody>
      </p:sp>
      <p:sp>
        <p:nvSpPr>
          <p:cNvPr id="3" name="Content Placeholder 2">
            <a:extLst>
              <a:ext uri="{FF2B5EF4-FFF2-40B4-BE49-F238E27FC236}">
                <a16:creationId xmlns:a16="http://schemas.microsoft.com/office/drawing/2014/main" id="{E2D35FAA-1934-7E3D-FE56-F7EDC8D3276F}"/>
              </a:ext>
            </a:extLst>
          </p:cNvPr>
          <p:cNvSpPr>
            <a:spLocks noGrp="1"/>
          </p:cNvSpPr>
          <p:nvPr>
            <p:ph idx="1"/>
          </p:nvPr>
        </p:nvSpPr>
        <p:spPr>
          <a:xfrm>
            <a:off x="838200" y="1690688"/>
            <a:ext cx="10515600" cy="4606418"/>
          </a:xfrm>
        </p:spPr>
        <p:txBody>
          <a:bodyPr>
            <a:normAutofit/>
          </a:bodyPr>
          <a:lstStyle/>
          <a:p>
            <a:pPr marL="0" indent="0">
              <a:buNone/>
            </a:pPr>
            <a:r>
              <a:rPr lang="en-GB" sz="1800" dirty="0">
                <a:solidFill>
                  <a:srgbClr val="3C3C3B"/>
                </a:solidFill>
                <a:cs typeface="Arial" panose="020B0604020202020204" pitchFamily="34" charset="0"/>
              </a:rPr>
              <a:t>This report provides a summary of the number of Buckinghamshire residents claiming ‘out-of-work’ related benefits (the Claimant Count). </a:t>
            </a:r>
          </a:p>
          <a:p>
            <a:pPr marL="0" indent="0">
              <a:buNone/>
            </a:pPr>
            <a:endParaRPr lang="en-GB" sz="1800" dirty="0">
              <a:solidFill>
                <a:srgbClr val="3C3C3B"/>
              </a:solidFill>
              <a:cs typeface="Arial" panose="020B0604020202020204" pitchFamily="34" charset="0"/>
            </a:endParaRPr>
          </a:p>
          <a:p>
            <a:pPr marL="0" indent="0">
              <a:buNone/>
            </a:pPr>
            <a:r>
              <a:rPr lang="en-GB" sz="1800" dirty="0">
                <a:solidFill>
                  <a:srgbClr val="3C3C3B"/>
                </a:solidFill>
                <a:cs typeface="Arial" panose="020B0604020202020204" pitchFamily="34" charset="0"/>
              </a:rPr>
              <a:t>Data is sourced from the Department for Work and Pensions (DWP) and can be found on the </a:t>
            </a:r>
            <a:r>
              <a:rPr lang="en-GB" sz="1800" dirty="0">
                <a:solidFill>
                  <a:srgbClr val="3C3C3B"/>
                </a:solidFill>
                <a:cs typeface="Arial" panose="020B0604020202020204" pitchFamily="34" charset="0"/>
                <a:hlinkClick r:id="rId2">
                  <a:extLst>
                    <a:ext uri="{A12FA001-AC4F-418D-AE19-62706E023703}">
                      <ahyp:hlinkClr xmlns:ahyp="http://schemas.microsoft.com/office/drawing/2018/hyperlinkcolor" val="tx"/>
                    </a:ext>
                  </a:extLst>
                </a:hlinkClick>
              </a:rPr>
              <a:t>NOMIS</a:t>
            </a:r>
            <a:r>
              <a:rPr lang="en-GB" sz="1800" dirty="0">
                <a:solidFill>
                  <a:srgbClr val="3C3C3B"/>
                </a:solidFill>
                <a:cs typeface="Arial" panose="020B0604020202020204" pitchFamily="34" charset="0"/>
              </a:rPr>
              <a:t> website. </a:t>
            </a:r>
          </a:p>
          <a:p>
            <a:pPr marL="0" indent="0">
              <a:buNone/>
            </a:pPr>
            <a:endParaRPr lang="en-GB" sz="1800" dirty="0">
              <a:solidFill>
                <a:srgbClr val="3C3C3B"/>
              </a:solidFill>
              <a:cs typeface="Arial" panose="020B0604020202020204" pitchFamily="34" charset="0"/>
            </a:endParaRPr>
          </a:p>
          <a:p>
            <a:pPr marL="0" indent="0">
              <a:buNone/>
            </a:pPr>
            <a:r>
              <a:rPr lang="en-GB" sz="1800" dirty="0">
                <a:solidFill>
                  <a:srgbClr val="3C3C3B"/>
                </a:solidFill>
                <a:cs typeface="Arial" panose="020B0604020202020204" pitchFamily="34" charset="0"/>
              </a:rPr>
              <a:t>A full explanation of the Claimant Count can be found in the Technical Appendix at the end of this report.  </a:t>
            </a:r>
          </a:p>
          <a:p>
            <a:pPr marL="0" indent="0">
              <a:buNone/>
            </a:pPr>
            <a:endParaRPr lang="en-GB" sz="1800" dirty="0">
              <a:solidFill>
                <a:srgbClr val="3C3C3B"/>
              </a:solidFill>
            </a:endParaRPr>
          </a:p>
          <a:p>
            <a:pPr marL="0" indent="0">
              <a:buNone/>
            </a:pPr>
            <a:endParaRPr lang="en-GB" sz="2000" dirty="0">
              <a:solidFill>
                <a:srgbClr val="3C3C3B"/>
              </a:solidFill>
            </a:endParaRPr>
          </a:p>
          <a:p>
            <a:endParaRPr lang="en-GB" sz="2000" dirty="0">
              <a:solidFill>
                <a:srgbClr val="3C3C3B"/>
              </a:solidFill>
            </a:endParaRPr>
          </a:p>
        </p:txBody>
      </p:sp>
      <p:pic>
        <p:nvPicPr>
          <p:cNvPr id="1026" name="Picture 2" descr="Buckinghamshire Economic Intelligence Observatory Logo">
            <a:extLst>
              <a:ext uri="{FF2B5EF4-FFF2-40B4-BE49-F238E27FC236}">
                <a16:creationId xmlns:a16="http://schemas.microsoft.com/office/drawing/2014/main" id="{767D39F8-3977-BBE7-599E-0E48C58846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3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uckinghamshire Economic Intelligence Observatory Logo">
            <a:extLst>
              <a:ext uri="{FF2B5EF4-FFF2-40B4-BE49-F238E27FC236}">
                <a16:creationId xmlns:a16="http://schemas.microsoft.com/office/drawing/2014/main" id="{426DCB0D-3C6F-48EA-D370-230B4FD9FA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DB05B5E0-9DB1-BDD2-61AB-7D6E88BFC9DB}"/>
              </a:ext>
            </a:extLst>
          </p:cNvPr>
          <p:cNvSpPr>
            <a:spLocks noGrp="1"/>
          </p:cNvSpPr>
          <p:nvPr>
            <p:ph type="title"/>
          </p:nvPr>
        </p:nvSpPr>
        <p:spPr>
          <a:xfrm>
            <a:off x="838200" y="365125"/>
            <a:ext cx="10515600" cy="1325563"/>
          </a:xfrm>
        </p:spPr>
        <p:txBody>
          <a:bodyPr>
            <a:normAutofit/>
          </a:bodyPr>
          <a:lstStyle/>
          <a:p>
            <a:r>
              <a:rPr lang="en-GB" sz="3200" b="1" dirty="0">
                <a:solidFill>
                  <a:srgbClr val="2C2D84"/>
                </a:solidFill>
                <a:latin typeface="+mn-lt"/>
              </a:rPr>
              <a:t>Headlines – July 2024</a:t>
            </a:r>
            <a:r>
              <a:rPr lang="en-GB" sz="3200" dirty="0">
                <a:solidFill>
                  <a:srgbClr val="2C2D84"/>
                </a:solidFill>
                <a:latin typeface="+mn-lt"/>
              </a:rPr>
              <a:t>	</a:t>
            </a:r>
          </a:p>
        </p:txBody>
      </p:sp>
      <p:sp>
        <p:nvSpPr>
          <p:cNvPr id="6" name="Content Placeholder 4">
            <a:extLst>
              <a:ext uri="{FF2B5EF4-FFF2-40B4-BE49-F238E27FC236}">
                <a16:creationId xmlns:a16="http://schemas.microsoft.com/office/drawing/2014/main" id="{26994BE8-F5D4-7B63-FE43-89178F097451}"/>
              </a:ext>
            </a:extLst>
          </p:cNvPr>
          <p:cNvSpPr>
            <a:spLocks noGrp="1"/>
          </p:cNvSpPr>
          <p:nvPr>
            <p:ph idx="1"/>
          </p:nvPr>
        </p:nvSpPr>
        <p:spPr>
          <a:xfrm>
            <a:off x="838200" y="1530890"/>
            <a:ext cx="10515600" cy="4486275"/>
          </a:xfrm>
        </p:spPr>
        <p:txBody>
          <a:bodyPr>
            <a:normAutofit fontScale="62500" lnSpcReduction="20000"/>
          </a:bodyPr>
          <a:lstStyle/>
          <a:p>
            <a:pPr marL="342900" indent="-342900">
              <a:lnSpc>
                <a:spcPct val="120000"/>
              </a:lnSpc>
              <a:buFont typeface="Symbol" panose="05050102010706020507" pitchFamily="18" charset="2"/>
              <a:buChar char=""/>
            </a:pPr>
            <a:r>
              <a:rPr lang="en-GB" sz="2900" dirty="0">
                <a:solidFill>
                  <a:srgbClr val="3C3C3B"/>
                </a:solidFill>
                <a:effectLst/>
                <a:latin typeface="Calibri" panose="020F0502020204030204" pitchFamily="34" charset="0"/>
                <a:ea typeface="Times New Roman" panose="02020603050405020304" pitchFamily="18" charset="0"/>
              </a:rPr>
              <a:t>Buckinghamshire’s Claimant Count rate (the proportion of working-age people claiming ‘out-of-work’ related benefits) is </a:t>
            </a:r>
            <a:r>
              <a:rPr lang="en-GB" sz="2900" b="1" dirty="0">
                <a:solidFill>
                  <a:srgbClr val="2C2D84"/>
                </a:solidFill>
                <a:effectLst/>
                <a:latin typeface="Calibri" panose="020F0502020204030204" pitchFamily="34" charset="0"/>
                <a:ea typeface="Times New Roman" panose="02020603050405020304" pitchFamily="18" charset="0"/>
              </a:rPr>
              <a:t>ticking upwards</a:t>
            </a:r>
            <a:r>
              <a:rPr lang="en-GB" sz="2900" dirty="0">
                <a:solidFill>
                  <a:srgbClr val="3C3C3B"/>
                </a:solidFill>
                <a:effectLst/>
                <a:latin typeface="Calibri" panose="020F0502020204030204" pitchFamily="34" charset="0"/>
                <a:ea typeface="Times New Roman" panose="02020603050405020304" pitchFamily="18" charset="0"/>
              </a:rPr>
              <a:t>. It </a:t>
            </a:r>
            <a:r>
              <a:rPr lang="en-GB" sz="2900" dirty="0">
                <a:solidFill>
                  <a:srgbClr val="3C3C3B"/>
                </a:solidFill>
                <a:latin typeface="Calibri" panose="020F0502020204030204" pitchFamily="34" charset="0"/>
                <a:ea typeface="Times New Roman" panose="02020603050405020304" pitchFamily="18" charset="0"/>
              </a:rPr>
              <a:t>currently </a:t>
            </a:r>
            <a:r>
              <a:rPr lang="en-GB" sz="2900" dirty="0">
                <a:solidFill>
                  <a:srgbClr val="3C3C3B"/>
                </a:solidFill>
                <a:effectLst/>
                <a:latin typeface="Calibri" panose="020F0502020204030204" pitchFamily="34" charset="0"/>
                <a:ea typeface="Times New Roman" panose="02020603050405020304" pitchFamily="18" charset="0"/>
              </a:rPr>
              <a:t>stands at </a:t>
            </a:r>
            <a:r>
              <a:rPr lang="en-GB" sz="2900" b="1" dirty="0">
                <a:solidFill>
                  <a:srgbClr val="2C2D84"/>
                </a:solidFill>
                <a:latin typeface="Calibri" panose="020F0502020204030204" pitchFamily="34" charset="0"/>
                <a:ea typeface="Times New Roman" panose="02020603050405020304" pitchFamily="18" charset="0"/>
              </a:rPr>
              <a:t>3.1</a:t>
            </a:r>
            <a:r>
              <a:rPr lang="en-GB" sz="2900" b="1" dirty="0">
                <a:solidFill>
                  <a:srgbClr val="2C2D84"/>
                </a:solidFill>
                <a:effectLst/>
                <a:latin typeface="Calibri" panose="020F0502020204030204" pitchFamily="34" charset="0"/>
                <a:ea typeface="Times New Roman" panose="02020603050405020304" pitchFamily="18" charset="0"/>
              </a:rPr>
              <a:t>%</a:t>
            </a:r>
            <a:r>
              <a:rPr lang="en-GB" sz="2900" dirty="0">
                <a:solidFill>
                  <a:srgbClr val="3C3C3B"/>
                </a:solidFill>
                <a:effectLst/>
                <a:latin typeface="Calibri" panose="020F0502020204030204" pitchFamily="34" charset="0"/>
                <a:ea typeface="Times New Roman" panose="02020603050405020304" pitchFamily="18" charset="0"/>
              </a:rPr>
              <a:t>,</a:t>
            </a:r>
            <a:r>
              <a:rPr lang="en-GB" sz="2900" b="1" dirty="0">
                <a:solidFill>
                  <a:srgbClr val="3C3C3B"/>
                </a:solidFill>
                <a:effectLst/>
                <a:latin typeface="Calibri" panose="020F0502020204030204" pitchFamily="34" charset="0"/>
                <a:ea typeface="Times New Roman" panose="02020603050405020304" pitchFamily="18" charset="0"/>
              </a:rPr>
              <a:t> </a:t>
            </a:r>
            <a:r>
              <a:rPr lang="en-GB" sz="2900" dirty="0">
                <a:solidFill>
                  <a:srgbClr val="3C3C3B"/>
                </a:solidFill>
                <a:effectLst/>
                <a:latin typeface="Calibri" panose="020F0502020204030204" pitchFamily="34" charset="0"/>
                <a:ea typeface="Times New Roman" panose="02020603050405020304" pitchFamily="18" charset="0"/>
              </a:rPr>
              <a:t>lower than the national average of 4.4%.</a:t>
            </a:r>
            <a:endParaRPr lang="en-GB" sz="2900" dirty="0">
              <a:solidFill>
                <a:srgbClr val="3C3C3B"/>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solidFill>
                  <a:srgbClr val="3C3C3B"/>
                </a:solidFill>
                <a:effectLst/>
                <a:latin typeface="Calibri" panose="020F0502020204030204" pitchFamily="34" charset="0"/>
                <a:ea typeface="Times New Roman" panose="02020603050405020304" pitchFamily="18" charset="0"/>
              </a:rPr>
              <a:t>In July 2024, </a:t>
            </a:r>
            <a:r>
              <a:rPr lang="en-GB" sz="2800" b="1" dirty="0">
                <a:solidFill>
                  <a:srgbClr val="2C2D84"/>
                </a:solidFill>
                <a:effectLst/>
                <a:latin typeface="Calibri" panose="020F0502020204030204" pitchFamily="34" charset="0"/>
                <a:ea typeface="Times New Roman" panose="02020603050405020304" pitchFamily="18" charset="0"/>
              </a:rPr>
              <a:t>10,520</a:t>
            </a:r>
            <a:r>
              <a:rPr lang="en-GB" sz="2800" dirty="0">
                <a:solidFill>
                  <a:srgbClr val="3C3C3B"/>
                </a:solidFill>
                <a:effectLst/>
                <a:latin typeface="Calibri" panose="020F0502020204030204" pitchFamily="34" charset="0"/>
                <a:ea typeface="Times New Roman" panose="02020603050405020304" pitchFamily="18" charset="0"/>
              </a:rPr>
              <a:t> Buckinghamshire residents were claiming ‘ou</a:t>
            </a:r>
            <a:r>
              <a:rPr lang="en-GB" sz="2800" dirty="0">
                <a:solidFill>
                  <a:srgbClr val="3C3C3B"/>
                </a:solidFill>
                <a:latin typeface="Calibri" panose="020F0502020204030204" pitchFamily="34" charset="0"/>
                <a:ea typeface="Times New Roman" panose="02020603050405020304" pitchFamily="18" charset="0"/>
              </a:rPr>
              <a:t>t-of-work’ related benefits. </a:t>
            </a:r>
            <a:endParaRPr lang="en-GB" sz="2800" dirty="0">
              <a:solidFill>
                <a:srgbClr val="3C3C3B"/>
              </a:solidFill>
              <a:effectLst/>
              <a:latin typeface="Calibri" panose="020F0502020204030204" pitchFamily="34" charset="0"/>
              <a:ea typeface="Times New Roman" panose="02020603050405020304" pitchFamily="18" charset="0"/>
            </a:endParaRPr>
          </a:p>
          <a:p>
            <a:pPr marL="342900" lvl="0" indent="-342900">
              <a:lnSpc>
                <a:spcPct val="120000"/>
              </a:lnSpc>
              <a:buFont typeface="Symbol" panose="05050102010706020507" pitchFamily="18" charset="2"/>
              <a:buChar char=""/>
            </a:pPr>
            <a:r>
              <a:rPr lang="en-GB" sz="2800" dirty="0">
                <a:solidFill>
                  <a:srgbClr val="3C3C3B"/>
                </a:solidFill>
                <a:effectLst/>
                <a:latin typeface="Calibri" panose="020F0502020204030204" pitchFamily="34" charset="0"/>
                <a:ea typeface="Times New Roman" panose="02020603050405020304" pitchFamily="18" charset="0"/>
              </a:rPr>
              <a:t>There were </a:t>
            </a:r>
            <a:r>
              <a:rPr lang="en-GB" b="1" dirty="0">
                <a:solidFill>
                  <a:srgbClr val="2C2D84"/>
                </a:solidFill>
                <a:latin typeface="Calibri" panose="020F0502020204030204" pitchFamily="34" charset="0"/>
                <a:ea typeface="Times New Roman" panose="02020603050405020304" pitchFamily="18" charset="0"/>
              </a:rPr>
              <a:t>4,980</a:t>
            </a:r>
            <a:r>
              <a:rPr lang="en-GB" sz="2800" dirty="0">
                <a:solidFill>
                  <a:srgbClr val="3C3C3B"/>
                </a:solidFill>
                <a:effectLst/>
                <a:latin typeface="Calibri" panose="020F0502020204030204" pitchFamily="34" charset="0"/>
                <a:ea typeface="Times New Roman" panose="02020603050405020304" pitchFamily="18" charset="0"/>
              </a:rPr>
              <a:t> more claimants in Buckinghamshire in </a:t>
            </a:r>
            <a:r>
              <a:rPr lang="en-GB" dirty="0">
                <a:solidFill>
                  <a:srgbClr val="3C3C3B"/>
                </a:solidFill>
                <a:effectLst/>
                <a:latin typeface="Calibri" panose="020F0502020204030204" pitchFamily="34" charset="0"/>
                <a:ea typeface="Times New Roman" panose="02020603050405020304" pitchFamily="18" charset="0"/>
              </a:rPr>
              <a:t>July</a:t>
            </a:r>
            <a:r>
              <a:rPr lang="en-GB" sz="2800" dirty="0">
                <a:solidFill>
                  <a:srgbClr val="3C3C3B"/>
                </a:solidFill>
                <a:latin typeface="Calibri" panose="020F0502020204030204" pitchFamily="34" charset="0"/>
                <a:ea typeface="Times New Roman" panose="02020603050405020304" pitchFamily="18" charset="0"/>
              </a:rPr>
              <a:t> </a:t>
            </a:r>
            <a:r>
              <a:rPr lang="en-GB" sz="2800" dirty="0">
                <a:solidFill>
                  <a:srgbClr val="3C3C3B"/>
                </a:solidFill>
                <a:effectLst/>
                <a:latin typeface="Calibri" panose="020F0502020204030204" pitchFamily="34" charset="0"/>
                <a:ea typeface="Times New Roman" panose="02020603050405020304" pitchFamily="18" charset="0"/>
              </a:rPr>
              <a:t>2024 than at the onset of the Covid-19 pandemic four years ago in March 2020. Some of this increase is likely to be due to changes to th</a:t>
            </a:r>
            <a:r>
              <a:rPr lang="en-GB" dirty="0">
                <a:solidFill>
                  <a:srgbClr val="3C3C3B"/>
                </a:solidFill>
                <a:latin typeface="Calibri" panose="020F0502020204030204" pitchFamily="34" charset="0"/>
                <a:ea typeface="Times New Roman" panose="02020603050405020304" pitchFamily="18" charset="0"/>
              </a:rPr>
              <a:t>e benefits system. </a:t>
            </a:r>
            <a:endParaRPr lang="en-GB" sz="2800" dirty="0">
              <a:solidFill>
                <a:srgbClr val="3C3C3B"/>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solidFill>
                  <a:srgbClr val="3C3C3B"/>
                </a:solidFill>
                <a:effectLst/>
                <a:latin typeface="Calibri" panose="020F0502020204030204" pitchFamily="34" charset="0"/>
                <a:ea typeface="Times New Roman" panose="02020603050405020304" pitchFamily="18" charset="0"/>
              </a:rPr>
              <a:t>When compared with the 38 enterprise areas* in England, Buckinghamshire has the </a:t>
            </a:r>
            <a:r>
              <a:rPr lang="en-GB" sz="2800" b="1" dirty="0">
                <a:solidFill>
                  <a:srgbClr val="2C2D84"/>
                </a:solidFill>
                <a:effectLst/>
                <a:latin typeface="Calibri" panose="020F0502020204030204" pitchFamily="34" charset="0"/>
                <a:ea typeface="Times New Roman" panose="02020603050405020304" pitchFamily="18" charset="0"/>
              </a:rPr>
              <a:t>joint 10</a:t>
            </a:r>
            <a:r>
              <a:rPr lang="en-GB" sz="2800" b="1" baseline="30000" dirty="0">
                <a:solidFill>
                  <a:srgbClr val="2C2D84"/>
                </a:solidFill>
                <a:effectLst/>
                <a:latin typeface="Calibri" panose="020F0502020204030204" pitchFamily="34" charset="0"/>
                <a:ea typeface="Times New Roman" panose="02020603050405020304" pitchFamily="18" charset="0"/>
              </a:rPr>
              <a:t>th</a:t>
            </a:r>
            <a:r>
              <a:rPr lang="en-GB" sz="2800" b="1" dirty="0">
                <a:solidFill>
                  <a:srgbClr val="2C2D84"/>
                </a:solidFill>
                <a:effectLst/>
                <a:latin typeface="Calibri" panose="020F0502020204030204" pitchFamily="34" charset="0"/>
                <a:ea typeface="Times New Roman" panose="02020603050405020304" pitchFamily="18" charset="0"/>
              </a:rPr>
              <a:t> lowest</a:t>
            </a:r>
            <a:r>
              <a:rPr lang="en-GB" sz="2800" dirty="0">
                <a:solidFill>
                  <a:srgbClr val="2C2D84"/>
                </a:solidFill>
                <a:effectLst/>
                <a:latin typeface="Calibri" panose="020F0502020204030204" pitchFamily="34" charset="0"/>
                <a:ea typeface="Times New Roman" panose="02020603050405020304" pitchFamily="18" charset="0"/>
              </a:rPr>
              <a:t> </a:t>
            </a:r>
            <a:r>
              <a:rPr lang="en-GB" sz="2800" dirty="0">
                <a:solidFill>
                  <a:srgbClr val="3C3C3B"/>
                </a:solidFill>
                <a:effectLst/>
                <a:latin typeface="Calibri" panose="020F0502020204030204" pitchFamily="34" charset="0"/>
                <a:ea typeface="Times New Roman" panose="02020603050405020304" pitchFamily="18" charset="0"/>
              </a:rPr>
              <a:t>Claimant Count rate (up from having the fourth lowest rate pre-pandemic). </a:t>
            </a:r>
            <a:endParaRPr lang="en-GB" sz="2800" dirty="0">
              <a:solidFill>
                <a:srgbClr val="3C3C3B"/>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solidFill>
                  <a:srgbClr val="3C3C3B"/>
                </a:solidFill>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2800" b="1" dirty="0">
                <a:solidFill>
                  <a:srgbClr val="2C2D84"/>
                </a:solidFill>
                <a:effectLst/>
                <a:latin typeface="Calibri" panose="020F0502020204030204" pitchFamily="34" charset="0"/>
                <a:ea typeface="Times New Roman" panose="02020603050405020304" pitchFamily="18" charset="0"/>
              </a:rPr>
              <a:t>Wycombe</a:t>
            </a:r>
            <a:r>
              <a:rPr lang="en-GB" sz="2800" dirty="0">
                <a:solidFill>
                  <a:srgbClr val="3C3C3B"/>
                </a:solidFill>
                <a:effectLst/>
                <a:latin typeface="Calibri" panose="020F0502020204030204" pitchFamily="34" charset="0"/>
                <a:ea typeface="Times New Roman" panose="02020603050405020304" pitchFamily="18" charset="0"/>
              </a:rPr>
              <a:t> parliamentary constituency area (</a:t>
            </a:r>
            <a:r>
              <a:rPr lang="en-GB" sz="2800" dirty="0">
                <a:solidFill>
                  <a:srgbClr val="3C3C3B"/>
                </a:solidFill>
                <a:latin typeface="Calibri" panose="020F0502020204030204" pitchFamily="34" charset="0"/>
                <a:ea typeface="Times New Roman" panose="02020603050405020304" pitchFamily="18" charset="0"/>
              </a:rPr>
              <a:t>4.8</a:t>
            </a:r>
            <a:r>
              <a:rPr lang="en-GB" sz="2800" dirty="0">
                <a:solidFill>
                  <a:srgbClr val="3C3C3B"/>
                </a:solidFill>
                <a:effectLst/>
                <a:latin typeface="Calibri" panose="020F0502020204030204" pitchFamily="34" charset="0"/>
                <a:ea typeface="Times New Roman" panose="02020603050405020304" pitchFamily="18" charset="0"/>
              </a:rPr>
              <a:t>%).   </a:t>
            </a:r>
            <a:endParaRPr lang="en-GB" sz="2800" dirty="0">
              <a:solidFill>
                <a:srgbClr val="3C3C3B"/>
              </a:solidFill>
              <a:effectLst/>
              <a:latin typeface="Calibri" panose="020F0502020204030204" pitchFamily="34" charset="0"/>
              <a:ea typeface="Calibri" panose="020F0502020204030204" pitchFamily="34" charset="0"/>
            </a:endParaRPr>
          </a:p>
          <a:p>
            <a:pPr marL="0" lvl="0" indent="0">
              <a:buNone/>
            </a:pPr>
            <a:endParaRPr lang="en-GB" sz="800" dirty="0">
              <a:effectLst/>
              <a:latin typeface="Calibri" panose="020F0502020204030204" pitchFamily="34" charset="0"/>
              <a:ea typeface="Calibri" panose="020F0502020204030204" pitchFamily="34" charset="0"/>
            </a:endParaRPr>
          </a:p>
          <a:p>
            <a:pPr marL="0" indent="0">
              <a:buNone/>
            </a:pPr>
            <a:endParaRPr lang="en-GB" i="1" dirty="0">
              <a:highlight>
                <a:srgbClr val="FFFF00"/>
              </a:highlight>
            </a:endParaRPr>
          </a:p>
          <a:p>
            <a:pPr marL="0" indent="0">
              <a:buNone/>
            </a:pPr>
            <a:r>
              <a:rPr lang="en-GB" i="1" dirty="0"/>
              <a:t>*Enterprise areas are former Local Enterprise Partnership areas. They remain a statistical geography for the purposes of understanding local economies. </a:t>
            </a:r>
          </a:p>
        </p:txBody>
      </p:sp>
    </p:spTree>
    <p:extLst>
      <p:ext uri="{BB962C8B-B14F-4D97-AF65-F5344CB8AC3E}">
        <p14:creationId xmlns:p14="http://schemas.microsoft.com/office/powerpoint/2010/main" val="1306403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75EA9-783B-6814-3C93-84A58763E59D}"/>
              </a:ext>
            </a:extLst>
          </p:cNvPr>
          <p:cNvSpPr>
            <a:spLocks noGrp="1"/>
          </p:cNvSpPr>
          <p:nvPr>
            <p:ph type="title"/>
          </p:nvPr>
        </p:nvSpPr>
        <p:spPr>
          <a:xfrm>
            <a:off x="838196" y="567855"/>
            <a:ext cx="10515600" cy="772103"/>
          </a:xfrm>
        </p:spPr>
        <p:txBody>
          <a:bodyPr>
            <a:normAutofit/>
          </a:bodyPr>
          <a:lstStyle/>
          <a:p>
            <a:r>
              <a:rPr lang="en-GB" sz="2800" b="1" dirty="0">
                <a:solidFill>
                  <a:srgbClr val="2C2D84"/>
                </a:solidFill>
                <a:latin typeface="+mn-lt"/>
              </a:rPr>
              <a:t>Table 1: Claimant Count – June 2024</a:t>
            </a:r>
            <a:r>
              <a:rPr lang="en-GB" sz="2800" dirty="0">
                <a:solidFill>
                  <a:srgbClr val="2C2D84"/>
                </a:solidFill>
                <a:latin typeface="+mn-lt"/>
              </a:rPr>
              <a:t>	</a:t>
            </a:r>
          </a:p>
        </p:txBody>
      </p:sp>
      <p:graphicFrame>
        <p:nvGraphicFramePr>
          <p:cNvPr id="3" name="Table 4">
            <a:extLst>
              <a:ext uri="{FF2B5EF4-FFF2-40B4-BE49-F238E27FC236}">
                <a16:creationId xmlns:a16="http://schemas.microsoft.com/office/drawing/2014/main" id="{6F1C6E74-F387-FBFB-AE8A-FD062F7DDB77}"/>
              </a:ext>
            </a:extLst>
          </p:cNvPr>
          <p:cNvGraphicFramePr>
            <a:graphicFrameLocks noGrp="1"/>
          </p:cNvGraphicFramePr>
          <p:nvPr>
            <p:ph idx="1"/>
            <p:extLst>
              <p:ext uri="{D42A27DB-BD31-4B8C-83A1-F6EECF244321}">
                <p14:modId xmlns:p14="http://schemas.microsoft.com/office/powerpoint/2010/main" val="744863961"/>
              </p:ext>
            </p:extLst>
          </p:nvPr>
        </p:nvGraphicFramePr>
        <p:xfrm>
          <a:off x="735677" y="1542688"/>
          <a:ext cx="10720640" cy="4293886"/>
        </p:xfrm>
        <a:graphic>
          <a:graphicData uri="http://schemas.openxmlformats.org/drawingml/2006/table">
            <a:tbl>
              <a:tblPr firstRow="1" bandRow="1">
                <a:tableStyleId>{93296810-A885-4BE3-A3E7-6D5BEEA58F35}</a:tableStyleId>
              </a:tblPr>
              <a:tblGrid>
                <a:gridCol w="2269082">
                  <a:extLst>
                    <a:ext uri="{9D8B030D-6E8A-4147-A177-3AD203B41FA5}">
                      <a16:colId xmlns:a16="http://schemas.microsoft.com/office/drawing/2014/main" val="1249537814"/>
                    </a:ext>
                  </a:extLst>
                </a:gridCol>
                <a:gridCol w="1349821">
                  <a:extLst>
                    <a:ext uri="{9D8B030D-6E8A-4147-A177-3AD203B41FA5}">
                      <a16:colId xmlns:a16="http://schemas.microsoft.com/office/drawing/2014/main" val="305200462"/>
                    </a:ext>
                  </a:extLst>
                </a:gridCol>
                <a:gridCol w="1349821">
                  <a:extLst>
                    <a:ext uri="{9D8B030D-6E8A-4147-A177-3AD203B41FA5}">
                      <a16:colId xmlns:a16="http://schemas.microsoft.com/office/drawing/2014/main" val="3726718846"/>
                    </a:ext>
                  </a:extLst>
                </a:gridCol>
                <a:gridCol w="1349821">
                  <a:extLst>
                    <a:ext uri="{9D8B030D-6E8A-4147-A177-3AD203B41FA5}">
                      <a16:colId xmlns:a16="http://schemas.microsoft.com/office/drawing/2014/main" val="4180364089"/>
                    </a:ext>
                  </a:extLst>
                </a:gridCol>
                <a:gridCol w="1349821">
                  <a:extLst>
                    <a:ext uri="{9D8B030D-6E8A-4147-A177-3AD203B41FA5}">
                      <a16:colId xmlns:a16="http://schemas.microsoft.com/office/drawing/2014/main" val="133471129"/>
                    </a:ext>
                  </a:extLst>
                </a:gridCol>
                <a:gridCol w="1478710">
                  <a:extLst>
                    <a:ext uri="{9D8B030D-6E8A-4147-A177-3AD203B41FA5}">
                      <a16:colId xmlns:a16="http://schemas.microsoft.com/office/drawing/2014/main" val="191910851"/>
                    </a:ext>
                  </a:extLst>
                </a:gridCol>
                <a:gridCol w="1573564">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latin typeface="+mn-lt"/>
                        </a:rPr>
                        <a:t>Area</a:t>
                      </a:r>
                      <a:endParaRPr lang="en-GB" sz="1400" b="1" i="0" u="none" strike="noStrike" dirty="0">
                        <a:solidFill>
                          <a:srgbClr val="000000"/>
                        </a:solidFill>
                        <a:effectLst/>
                        <a:latin typeface="+mn-lt"/>
                        <a:cs typeface="Arial" panose="020B0604020202020204" pitchFamily="34" charset="0"/>
                      </a:endParaRPr>
                    </a:p>
                  </a:txBody>
                  <a:tcPr marL="7620" marR="7620" marT="7620" marB="0" anchor="ctr">
                    <a:solidFill>
                      <a:srgbClr val="2C2D84"/>
                    </a:solidFill>
                  </a:tcPr>
                </a:tc>
                <a:tc gridSpan="2">
                  <a:txBody>
                    <a:bodyPr/>
                    <a:lstStyle/>
                    <a:p>
                      <a:pPr algn="ctr" fontAlgn="ctr"/>
                      <a:r>
                        <a:rPr lang="en-GB" sz="1400" u="none" strike="noStrike" dirty="0">
                          <a:effectLst/>
                          <a:latin typeface="+mn-lt"/>
                        </a:rPr>
                        <a:t>March 2020</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2C2D84"/>
                    </a:solidFill>
                  </a:tcPr>
                </a:tc>
                <a:tc hMerge="1">
                  <a:txBody>
                    <a:bodyPr/>
                    <a:lstStyle/>
                    <a:p>
                      <a:endParaRPr lang="en-GB"/>
                    </a:p>
                  </a:txBody>
                  <a:tcPr/>
                </a:tc>
                <a:tc gridSpan="2">
                  <a:txBody>
                    <a:bodyPr/>
                    <a:lstStyle/>
                    <a:p>
                      <a:pPr algn="ctr" fontAlgn="ctr"/>
                      <a:r>
                        <a:rPr lang="en-GB" sz="1400" b="1" u="none" strike="noStrike" dirty="0">
                          <a:solidFill>
                            <a:schemeClr val="bg1"/>
                          </a:solidFill>
                          <a:effectLst/>
                          <a:latin typeface="+mn-lt"/>
                        </a:rPr>
                        <a:t>July 2024</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solidFill>
                  </a:tcPr>
                </a:tc>
                <a:tc hMerge="1">
                  <a:txBody>
                    <a:bodyPr/>
                    <a:lstStyle/>
                    <a:p>
                      <a:endParaRPr lang="en-GB"/>
                    </a:p>
                  </a:txBody>
                  <a:tcPr/>
                </a:tc>
                <a:tc gridSpan="2">
                  <a:txBody>
                    <a:bodyPr/>
                    <a:lstStyle/>
                    <a:p>
                      <a:pPr algn="ctr" fontAlgn="b"/>
                      <a:r>
                        <a:rPr lang="en-GB" sz="1400" b="1" u="none" strike="noStrike" dirty="0">
                          <a:solidFill>
                            <a:schemeClr val="bg1"/>
                          </a:solidFill>
                          <a:effectLst/>
                          <a:latin typeface="+mn-lt"/>
                        </a:rPr>
                        <a:t>March 2020 - July 2024</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solidFill>
                  </a:tcP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b="1" u="none" strike="noStrike" dirty="0">
                          <a:solidFill>
                            <a:schemeClr val="bg1"/>
                          </a:solidFill>
                          <a:effectLst/>
                          <a:latin typeface="+mn-lt"/>
                        </a:rPr>
                        <a:t>Parliamentary constituency </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400" b="1" u="none" strike="noStrike" dirty="0">
                          <a:solidFill>
                            <a:schemeClr val="bg1"/>
                          </a:solidFill>
                          <a:effectLst/>
                          <a:latin typeface="+mn-lt"/>
                        </a:rPr>
                        <a:t>Number of claimants</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400" b="1" u="none" strike="noStrike" dirty="0">
                          <a:solidFill>
                            <a:schemeClr val="bg1"/>
                          </a:solidFill>
                          <a:effectLst/>
                          <a:latin typeface="+mn-lt"/>
                        </a:rPr>
                        <a:t>Claimant count</a:t>
                      </a:r>
                    </a:p>
                    <a:p>
                      <a:pPr algn="ctr" fontAlgn="ctr"/>
                      <a:r>
                        <a:rPr lang="en-GB" sz="1400" b="1" u="none" strike="noStrike" dirty="0">
                          <a:solidFill>
                            <a:schemeClr val="bg1"/>
                          </a:solidFill>
                          <a:effectLst/>
                          <a:latin typeface="+mn-lt"/>
                        </a:rPr>
                        <a:t>rate (%)</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400" b="1" u="none" strike="noStrike" dirty="0">
                          <a:solidFill>
                            <a:schemeClr val="bg1"/>
                          </a:solidFill>
                          <a:effectLst/>
                          <a:latin typeface="+mn-lt"/>
                        </a:rPr>
                        <a:t>Number of claimants</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400" b="1" u="none" strike="noStrike" dirty="0">
                          <a:solidFill>
                            <a:schemeClr val="bg1"/>
                          </a:solidFill>
                          <a:effectLst/>
                          <a:latin typeface="+mn-lt"/>
                        </a:rPr>
                        <a:t>Claimant count</a:t>
                      </a:r>
                    </a:p>
                    <a:p>
                      <a:pPr algn="ctr" fontAlgn="ctr"/>
                      <a:r>
                        <a:rPr lang="en-GB" sz="1400" b="1" u="none" strike="noStrike" dirty="0">
                          <a:solidFill>
                            <a:schemeClr val="bg1"/>
                          </a:solidFill>
                          <a:effectLst/>
                          <a:latin typeface="+mn-lt"/>
                        </a:rPr>
                        <a:t>rate (%)</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b"/>
                      <a:r>
                        <a:rPr lang="en-GB" sz="1400" b="1" u="none" strike="noStrike" dirty="0">
                          <a:solidFill>
                            <a:schemeClr val="bg1"/>
                          </a:solidFill>
                          <a:effectLst/>
                          <a:latin typeface="+mn-lt"/>
                        </a:rPr>
                        <a:t>Change in number of claimants </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b"/>
                      <a:r>
                        <a:rPr lang="en-GB" sz="1400" b="1" u="none" strike="noStrike" dirty="0">
                          <a:solidFill>
                            <a:schemeClr val="bg1"/>
                          </a:solidFill>
                          <a:effectLst/>
                          <a:latin typeface="+mn-lt"/>
                        </a:rPr>
                        <a:t>% point change in claimant count rate</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extLst>
                  <a:ext uri="{0D108BD9-81ED-4DB2-BD59-A6C34878D82A}">
                    <a16:rowId xmlns:a16="http://schemas.microsoft.com/office/drawing/2014/main" val="2527554147"/>
                  </a:ext>
                </a:extLst>
              </a:tr>
              <a:tr h="393292">
                <a:tc>
                  <a:txBody>
                    <a:bodyPr/>
                    <a:lstStyle/>
                    <a:p>
                      <a:pPr lvl="1" algn="r" fontAlgn="b"/>
                      <a:r>
                        <a:rPr lang="en-GB" sz="1400" u="none" strike="noStrike" dirty="0">
                          <a:solidFill>
                            <a:srgbClr val="3C3C3B"/>
                          </a:solidFill>
                          <a:effectLst/>
                          <a:latin typeface="+mn-lt"/>
                        </a:rPr>
                        <a:t>Aylesbury</a:t>
                      </a:r>
                      <a:endParaRPr lang="en-GB" sz="14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20000"/>
                      </a:srgbClr>
                    </a:solidFill>
                  </a:tcPr>
                </a:tc>
                <a:tc>
                  <a:txBody>
                    <a:bodyPr/>
                    <a:lstStyle/>
                    <a:p>
                      <a:pPr algn="ctr" fontAlgn="t"/>
                      <a:r>
                        <a:rPr lang="en-GB" sz="1400" b="0" i="0" u="none" strike="noStrike" dirty="0">
                          <a:solidFill>
                            <a:srgbClr val="3C3C3B"/>
                          </a:solidFill>
                          <a:effectLst/>
                          <a:latin typeface="+mn-lt"/>
                        </a:rPr>
                        <a:t>1,400</a:t>
                      </a:r>
                    </a:p>
                  </a:txBody>
                  <a:tcPr marL="6350" marR="6350" marT="6350" marB="0" anchor="ctr">
                    <a:solidFill>
                      <a:srgbClr val="3C3C3B">
                        <a:alpha val="20000"/>
                      </a:srgbClr>
                    </a:solidFill>
                  </a:tcPr>
                </a:tc>
                <a:tc>
                  <a:txBody>
                    <a:bodyPr/>
                    <a:lstStyle/>
                    <a:p>
                      <a:pPr algn="ctr" fontAlgn="t"/>
                      <a:r>
                        <a:rPr lang="en-GB" sz="1400" b="0" i="0" u="none" strike="noStrike">
                          <a:solidFill>
                            <a:srgbClr val="3C3C3B"/>
                          </a:solidFill>
                          <a:effectLst/>
                          <a:latin typeface="+mn-lt"/>
                        </a:rPr>
                        <a:t>1.8</a:t>
                      </a:r>
                    </a:p>
                  </a:txBody>
                  <a:tcPr marL="6350" marR="6350" marT="6350" marB="0" anchor="ctr">
                    <a:solidFill>
                      <a:srgbClr val="3C3C3B">
                        <a:alpha val="20000"/>
                      </a:srgbClr>
                    </a:solidFill>
                  </a:tcPr>
                </a:tc>
                <a:tc>
                  <a:txBody>
                    <a:bodyPr/>
                    <a:lstStyle/>
                    <a:p>
                      <a:pPr algn="ctr" fontAlgn="b"/>
                      <a:r>
                        <a:rPr lang="en-GB" sz="1400" b="0" i="0" u="none" strike="noStrike" dirty="0">
                          <a:solidFill>
                            <a:srgbClr val="000000"/>
                          </a:solidFill>
                          <a:effectLst/>
                          <a:latin typeface="+mn-lt"/>
                        </a:rPr>
                        <a:t>2,865</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4.1</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1,465</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2.3</a:t>
                      </a:r>
                    </a:p>
                  </a:txBody>
                  <a:tcPr marL="6350" marR="6350" marT="6350" marB="0" anchor="ctr">
                    <a:solidFill>
                      <a:srgbClr val="3C3C3B">
                        <a:alpha val="20000"/>
                      </a:srgbClr>
                    </a:solidFill>
                  </a:tcPr>
                </a:tc>
                <a:extLst>
                  <a:ext uri="{0D108BD9-81ED-4DB2-BD59-A6C34878D82A}">
                    <a16:rowId xmlns:a16="http://schemas.microsoft.com/office/drawing/2014/main" val="2548708749"/>
                  </a:ext>
                </a:extLst>
              </a:tr>
              <a:tr h="393292">
                <a:tc>
                  <a:txBody>
                    <a:bodyPr/>
                    <a:lstStyle/>
                    <a:p>
                      <a:pPr lvl="1" algn="r" fontAlgn="b"/>
                      <a:r>
                        <a:rPr lang="en-GB" sz="1400" u="none" strike="noStrike" dirty="0">
                          <a:solidFill>
                            <a:srgbClr val="3C3C3B"/>
                          </a:solidFill>
                          <a:effectLst/>
                          <a:latin typeface="+mn-lt"/>
                        </a:rPr>
                        <a:t>Beaconsfield</a:t>
                      </a:r>
                      <a:endParaRPr lang="en-GB" sz="14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50196"/>
                      </a:srgbClr>
                    </a:solidFill>
                  </a:tcPr>
                </a:tc>
                <a:tc>
                  <a:txBody>
                    <a:bodyPr/>
                    <a:lstStyle/>
                    <a:p>
                      <a:pPr algn="ctr" fontAlgn="t"/>
                      <a:r>
                        <a:rPr lang="en-GB" sz="1400" b="0" i="0" u="none" strike="noStrike" dirty="0">
                          <a:solidFill>
                            <a:srgbClr val="3C3C3B"/>
                          </a:solidFill>
                          <a:effectLst/>
                          <a:latin typeface="+mn-lt"/>
                        </a:rPr>
                        <a:t>775</a:t>
                      </a:r>
                    </a:p>
                  </a:txBody>
                  <a:tcPr marL="6350" marR="6350" marT="6350" marB="0" anchor="ctr">
                    <a:solidFill>
                      <a:srgbClr val="3C3C3B">
                        <a:alpha val="50196"/>
                      </a:srgbClr>
                    </a:solidFill>
                  </a:tcPr>
                </a:tc>
                <a:tc>
                  <a:txBody>
                    <a:bodyPr/>
                    <a:lstStyle/>
                    <a:p>
                      <a:pPr algn="ctr" fontAlgn="t"/>
                      <a:r>
                        <a:rPr lang="en-GB" sz="1400" b="0" i="0" u="none" strike="noStrike" dirty="0">
                          <a:solidFill>
                            <a:srgbClr val="3C3C3B"/>
                          </a:solidFill>
                          <a:effectLst/>
                          <a:latin typeface="+mn-lt"/>
                        </a:rPr>
                        <a:t>1.4</a:t>
                      </a:r>
                    </a:p>
                  </a:txBody>
                  <a:tcPr marL="6350" marR="6350" marT="6350" marB="0" anchor="ctr">
                    <a:solidFill>
                      <a:srgbClr val="3C3C3B">
                        <a:alpha val="50196"/>
                      </a:srgbClr>
                    </a:solidFill>
                  </a:tcPr>
                </a:tc>
                <a:tc>
                  <a:txBody>
                    <a:bodyPr/>
                    <a:lstStyle/>
                    <a:p>
                      <a:pPr algn="ctr" fontAlgn="b"/>
                      <a:r>
                        <a:rPr lang="en-GB" sz="1400" b="0" i="0" u="none" strike="noStrike" dirty="0">
                          <a:solidFill>
                            <a:srgbClr val="000000"/>
                          </a:solidFill>
                          <a:effectLst/>
                          <a:latin typeface="+mn-lt"/>
                        </a:rPr>
                        <a:t>1,405</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2.4</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630</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1.0</a:t>
                      </a:r>
                    </a:p>
                  </a:txBody>
                  <a:tcPr marL="6350" marR="6350" marT="6350" marB="0" anchor="ctr">
                    <a:solidFill>
                      <a:srgbClr val="3C3C3B">
                        <a:alpha val="50196"/>
                      </a:srgbClr>
                    </a:solidFill>
                  </a:tcPr>
                </a:tc>
                <a:extLst>
                  <a:ext uri="{0D108BD9-81ED-4DB2-BD59-A6C34878D82A}">
                    <a16:rowId xmlns:a16="http://schemas.microsoft.com/office/drawing/2014/main" val="374224658"/>
                  </a:ext>
                </a:extLst>
              </a:tr>
              <a:tr h="393292">
                <a:tc>
                  <a:txBody>
                    <a:bodyPr/>
                    <a:lstStyle/>
                    <a:p>
                      <a:pPr lvl="1" algn="r" fontAlgn="b"/>
                      <a:r>
                        <a:rPr lang="en-GB" sz="1400" u="none" strike="noStrike" dirty="0">
                          <a:solidFill>
                            <a:srgbClr val="3C3C3B"/>
                          </a:solidFill>
                          <a:effectLst/>
                          <a:latin typeface="+mn-lt"/>
                        </a:rPr>
                        <a:t>Buckingham &amp; Bletchley</a:t>
                      </a:r>
                      <a:endParaRPr lang="en-GB" sz="14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20000"/>
                      </a:srgbClr>
                    </a:solidFill>
                  </a:tcPr>
                </a:tc>
                <a:tc>
                  <a:txBody>
                    <a:bodyPr/>
                    <a:lstStyle/>
                    <a:p>
                      <a:pPr algn="ctr" fontAlgn="t"/>
                      <a:r>
                        <a:rPr lang="en-GB" sz="1400" b="0" i="0" u="none" strike="noStrike">
                          <a:solidFill>
                            <a:srgbClr val="3C3C3B"/>
                          </a:solidFill>
                          <a:effectLst/>
                          <a:latin typeface="+mn-lt"/>
                        </a:rPr>
                        <a:t>1,410</a:t>
                      </a:r>
                    </a:p>
                  </a:txBody>
                  <a:tcPr marL="6350" marR="6350" marT="6350" marB="0" anchor="ctr">
                    <a:solidFill>
                      <a:srgbClr val="3C3C3B">
                        <a:alpha val="20000"/>
                      </a:srgbClr>
                    </a:solidFill>
                  </a:tcPr>
                </a:tc>
                <a:tc>
                  <a:txBody>
                    <a:bodyPr/>
                    <a:lstStyle/>
                    <a:p>
                      <a:pPr algn="ctr" fontAlgn="t"/>
                      <a:r>
                        <a:rPr lang="en-GB" sz="1400" b="0" i="0" u="none" strike="noStrike">
                          <a:solidFill>
                            <a:srgbClr val="3C3C3B"/>
                          </a:solidFill>
                          <a:effectLst/>
                          <a:latin typeface="+mn-lt"/>
                        </a:rPr>
                        <a:t>2.3</a:t>
                      </a:r>
                    </a:p>
                  </a:txBody>
                  <a:tcPr marL="6350" marR="6350" marT="6350" marB="0" anchor="ctr">
                    <a:solidFill>
                      <a:srgbClr val="3C3C3B">
                        <a:alpha val="20000"/>
                      </a:srgbClr>
                    </a:solidFill>
                  </a:tcPr>
                </a:tc>
                <a:tc>
                  <a:txBody>
                    <a:bodyPr/>
                    <a:lstStyle/>
                    <a:p>
                      <a:pPr algn="ctr" fontAlgn="b"/>
                      <a:r>
                        <a:rPr lang="en-GB" sz="1400" b="0" i="0" u="none" strike="noStrike" dirty="0">
                          <a:solidFill>
                            <a:srgbClr val="000000"/>
                          </a:solidFill>
                          <a:effectLst/>
                          <a:latin typeface="+mn-lt"/>
                        </a:rPr>
                        <a:t>2,445</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3.7</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1,035</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1.4</a:t>
                      </a:r>
                    </a:p>
                  </a:txBody>
                  <a:tcPr marL="6350" marR="6350" marT="6350" marB="0" anchor="ctr">
                    <a:solidFill>
                      <a:srgbClr val="3C3C3B">
                        <a:alpha val="20000"/>
                      </a:srgbClr>
                    </a:solidFill>
                  </a:tcPr>
                </a:tc>
                <a:extLst>
                  <a:ext uri="{0D108BD9-81ED-4DB2-BD59-A6C34878D82A}">
                    <a16:rowId xmlns:a16="http://schemas.microsoft.com/office/drawing/2014/main" val="1025161210"/>
                  </a:ext>
                </a:extLst>
              </a:tr>
              <a:tr h="460636">
                <a:tc>
                  <a:txBody>
                    <a:bodyPr/>
                    <a:lstStyle/>
                    <a:p>
                      <a:pPr lvl="1" algn="r" fontAlgn="b"/>
                      <a:r>
                        <a:rPr lang="en-GB" sz="1400" u="none" strike="noStrike" dirty="0">
                          <a:solidFill>
                            <a:srgbClr val="3C3C3B"/>
                          </a:solidFill>
                          <a:effectLst/>
                          <a:latin typeface="+mn-lt"/>
                        </a:rPr>
                        <a:t>Chesham &amp; Amersham</a:t>
                      </a:r>
                      <a:endParaRPr lang="en-GB" sz="14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50196"/>
                      </a:srgbClr>
                    </a:solidFill>
                  </a:tcPr>
                </a:tc>
                <a:tc>
                  <a:txBody>
                    <a:bodyPr/>
                    <a:lstStyle/>
                    <a:p>
                      <a:pPr algn="ctr" fontAlgn="t"/>
                      <a:r>
                        <a:rPr lang="en-GB" sz="1400" b="0" i="0" u="none" strike="noStrike">
                          <a:solidFill>
                            <a:srgbClr val="3C3C3B"/>
                          </a:solidFill>
                          <a:effectLst/>
                          <a:latin typeface="+mn-lt"/>
                        </a:rPr>
                        <a:t>750</a:t>
                      </a:r>
                    </a:p>
                  </a:txBody>
                  <a:tcPr marL="6350" marR="6350" marT="6350" marB="0" anchor="ctr">
                    <a:solidFill>
                      <a:srgbClr val="3C3C3B">
                        <a:alpha val="50196"/>
                      </a:srgbClr>
                    </a:solidFill>
                  </a:tcPr>
                </a:tc>
                <a:tc>
                  <a:txBody>
                    <a:bodyPr/>
                    <a:lstStyle/>
                    <a:p>
                      <a:pPr algn="ctr" fontAlgn="t"/>
                      <a:r>
                        <a:rPr lang="en-GB" sz="1400" b="0" i="0" u="none" strike="noStrike" dirty="0">
                          <a:solidFill>
                            <a:srgbClr val="3C3C3B"/>
                          </a:solidFill>
                          <a:effectLst/>
                          <a:latin typeface="+mn-lt"/>
                        </a:rPr>
                        <a:t>1.3</a:t>
                      </a:r>
                    </a:p>
                  </a:txBody>
                  <a:tcPr marL="6350" marR="6350" marT="6350" marB="0" anchor="ctr">
                    <a:solidFill>
                      <a:srgbClr val="3C3C3B">
                        <a:alpha val="50196"/>
                      </a:srgbClr>
                    </a:solidFill>
                  </a:tcPr>
                </a:tc>
                <a:tc>
                  <a:txBody>
                    <a:bodyPr/>
                    <a:lstStyle/>
                    <a:p>
                      <a:pPr algn="ctr" fontAlgn="b"/>
                      <a:r>
                        <a:rPr lang="en-GB" sz="1400" b="0" i="0" u="none" strike="noStrike" dirty="0">
                          <a:solidFill>
                            <a:srgbClr val="000000"/>
                          </a:solidFill>
                          <a:effectLst/>
                          <a:latin typeface="+mn-lt"/>
                        </a:rPr>
                        <a:t>1,385</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2.4</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635</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1.1</a:t>
                      </a:r>
                    </a:p>
                  </a:txBody>
                  <a:tcPr marL="6350" marR="6350" marT="6350" marB="0" anchor="ctr">
                    <a:solidFill>
                      <a:srgbClr val="3C3C3B">
                        <a:alpha val="50196"/>
                      </a:srgbClr>
                    </a:solidFill>
                  </a:tcPr>
                </a:tc>
                <a:extLst>
                  <a:ext uri="{0D108BD9-81ED-4DB2-BD59-A6C34878D82A}">
                    <a16:rowId xmlns:a16="http://schemas.microsoft.com/office/drawing/2014/main" val="559763272"/>
                  </a:ext>
                </a:extLst>
              </a:tr>
              <a:tr h="393292">
                <a:tc>
                  <a:txBody>
                    <a:bodyPr/>
                    <a:lstStyle/>
                    <a:p>
                      <a:pPr lvl="1" algn="r" fontAlgn="b"/>
                      <a:r>
                        <a:rPr lang="en-GB" sz="1400" b="0" i="0" u="none" strike="noStrike" dirty="0">
                          <a:solidFill>
                            <a:srgbClr val="3C3C3B"/>
                          </a:solidFill>
                          <a:effectLst/>
                          <a:latin typeface="+mn-lt"/>
                          <a:cs typeface="Arial" panose="020B0604020202020204" pitchFamily="34" charset="0"/>
                        </a:rPr>
                        <a:t>Mid Buckinghamshire</a:t>
                      </a:r>
                    </a:p>
                  </a:txBody>
                  <a:tcPr marL="7620" marR="7620" marT="7620" marB="0" anchor="ctr">
                    <a:solidFill>
                      <a:srgbClr val="3C3C3B">
                        <a:alpha val="20000"/>
                      </a:srgbClr>
                    </a:solidFill>
                  </a:tcPr>
                </a:tc>
                <a:tc>
                  <a:txBody>
                    <a:bodyPr/>
                    <a:lstStyle/>
                    <a:p>
                      <a:pPr algn="ctr" fontAlgn="t"/>
                      <a:r>
                        <a:rPr lang="en-GB" sz="1400" b="0" i="0" u="none" strike="noStrike">
                          <a:solidFill>
                            <a:srgbClr val="3C3C3B"/>
                          </a:solidFill>
                          <a:effectLst/>
                          <a:latin typeface="+mn-lt"/>
                        </a:rPr>
                        <a:t>515</a:t>
                      </a:r>
                    </a:p>
                  </a:txBody>
                  <a:tcPr marL="6350" marR="6350" marT="6350" marB="0" anchor="ctr">
                    <a:solidFill>
                      <a:srgbClr val="3C3C3B">
                        <a:alpha val="20000"/>
                      </a:srgbClr>
                    </a:solidFill>
                  </a:tcPr>
                </a:tc>
                <a:tc>
                  <a:txBody>
                    <a:bodyPr/>
                    <a:lstStyle/>
                    <a:p>
                      <a:pPr algn="ctr" fontAlgn="t"/>
                      <a:r>
                        <a:rPr lang="en-GB" sz="1400" b="0" i="0" u="none" strike="noStrike">
                          <a:solidFill>
                            <a:srgbClr val="3C3C3B"/>
                          </a:solidFill>
                          <a:effectLst/>
                          <a:latin typeface="+mn-lt"/>
                        </a:rPr>
                        <a:t>1.0</a:t>
                      </a:r>
                    </a:p>
                  </a:txBody>
                  <a:tcPr marL="6350" marR="6350" marT="6350" marB="0" anchor="ctr">
                    <a:solidFill>
                      <a:srgbClr val="3C3C3B">
                        <a:alpha val="20000"/>
                      </a:srgbClr>
                    </a:solidFill>
                  </a:tcPr>
                </a:tc>
                <a:tc>
                  <a:txBody>
                    <a:bodyPr/>
                    <a:lstStyle/>
                    <a:p>
                      <a:pPr algn="ctr" fontAlgn="b"/>
                      <a:r>
                        <a:rPr lang="en-GB" sz="1400" b="0" i="0" u="none" strike="noStrike" dirty="0">
                          <a:solidFill>
                            <a:srgbClr val="000000"/>
                          </a:solidFill>
                          <a:effectLst/>
                          <a:latin typeface="+mn-lt"/>
                        </a:rPr>
                        <a:t>970</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1.7</a:t>
                      </a:r>
                    </a:p>
                  </a:txBody>
                  <a:tcPr marL="6350" marR="6350" marT="6350" marB="0" anchor="ctr">
                    <a:solidFill>
                      <a:srgbClr val="3C3C3B">
                        <a:alpha val="20000"/>
                      </a:srgbClr>
                    </a:solidFill>
                  </a:tcPr>
                </a:tc>
                <a:tc>
                  <a:txBody>
                    <a:bodyPr/>
                    <a:lstStyle/>
                    <a:p>
                      <a:pPr algn="ctr" fontAlgn="b"/>
                      <a:r>
                        <a:rPr lang="en-GB" sz="1400" b="0" i="0" u="none" strike="noStrike" dirty="0">
                          <a:solidFill>
                            <a:srgbClr val="000000"/>
                          </a:solidFill>
                          <a:effectLst/>
                          <a:latin typeface="+mn-lt"/>
                        </a:rPr>
                        <a:t>455</a:t>
                      </a:r>
                    </a:p>
                  </a:txBody>
                  <a:tcPr marL="6350" marR="6350" marT="6350" marB="0" anchor="ctr">
                    <a:solidFill>
                      <a:srgbClr val="3C3C3B">
                        <a:alpha val="20000"/>
                      </a:srgbClr>
                    </a:solidFill>
                  </a:tcPr>
                </a:tc>
                <a:tc>
                  <a:txBody>
                    <a:bodyPr/>
                    <a:lstStyle/>
                    <a:p>
                      <a:pPr algn="ctr" fontAlgn="b"/>
                      <a:r>
                        <a:rPr lang="en-GB" sz="1400" b="0" i="0" u="none" strike="noStrike">
                          <a:solidFill>
                            <a:srgbClr val="000000"/>
                          </a:solidFill>
                          <a:effectLst/>
                          <a:latin typeface="+mn-lt"/>
                        </a:rPr>
                        <a:t>0.7</a:t>
                      </a:r>
                    </a:p>
                  </a:txBody>
                  <a:tcPr marL="6350" marR="6350" marT="6350" marB="0" anchor="ctr">
                    <a:solidFill>
                      <a:srgbClr val="3C3C3B">
                        <a:alpha val="20000"/>
                      </a:srgbClr>
                    </a:solidFill>
                  </a:tcPr>
                </a:tc>
                <a:extLst>
                  <a:ext uri="{0D108BD9-81ED-4DB2-BD59-A6C34878D82A}">
                    <a16:rowId xmlns:a16="http://schemas.microsoft.com/office/drawing/2014/main" val="3378898359"/>
                  </a:ext>
                </a:extLst>
              </a:tr>
              <a:tr h="393292">
                <a:tc>
                  <a:txBody>
                    <a:bodyPr/>
                    <a:lstStyle/>
                    <a:p>
                      <a:pPr algn="r" fontAlgn="b"/>
                      <a:r>
                        <a:rPr lang="en-GB" sz="1400" b="0" i="0" u="none" strike="noStrike" dirty="0">
                          <a:solidFill>
                            <a:srgbClr val="3C3C3B"/>
                          </a:solidFill>
                          <a:effectLst/>
                          <a:latin typeface="+mn-lt"/>
                          <a:cs typeface="Arial" panose="020B0604020202020204" pitchFamily="34" charset="0"/>
                        </a:rPr>
                        <a:t>Wycombe</a:t>
                      </a:r>
                    </a:p>
                  </a:txBody>
                  <a:tcPr marL="7620" marR="7620" marT="7620" marB="0" anchor="ctr">
                    <a:solidFill>
                      <a:srgbClr val="3C3C3B">
                        <a:alpha val="50196"/>
                      </a:srgbClr>
                    </a:solidFill>
                  </a:tcPr>
                </a:tc>
                <a:tc>
                  <a:txBody>
                    <a:bodyPr/>
                    <a:lstStyle/>
                    <a:p>
                      <a:pPr algn="ctr" fontAlgn="t"/>
                      <a:r>
                        <a:rPr lang="en-GB" sz="1400" b="0" i="0" u="none" strike="noStrike">
                          <a:solidFill>
                            <a:srgbClr val="3C3C3B"/>
                          </a:solidFill>
                          <a:effectLst/>
                          <a:latin typeface="+mn-lt"/>
                        </a:rPr>
                        <a:t>1,785</a:t>
                      </a:r>
                    </a:p>
                  </a:txBody>
                  <a:tcPr marL="6350" marR="6350" marT="6350" marB="0" anchor="ctr">
                    <a:solidFill>
                      <a:srgbClr val="3C3C3B">
                        <a:alpha val="50196"/>
                      </a:srgbClr>
                    </a:solidFill>
                  </a:tcPr>
                </a:tc>
                <a:tc>
                  <a:txBody>
                    <a:bodyPr/>
                    <a:lstStyle/>
                    <a:p>
                      <a:pPr algn="ctr" fontAlgn="t"/>
                      <a:r>
                        <a:rPr lang="en-GB" sz="1400" b="0" i="0" u="none" strike="noStrike">
                          <a:solidFill>
                            <a:srgbClr val="3C3C3B"/>
                          </a:solidFill>
                          <a:effectLst/>
                          <a:latin typeface="+mn-lt"/>
                        </a:rPr>
                        <a:t>2.8</a:t>
                      </a:r>
                    </a:p>
                  </a:txBody>
                  <a:tcPr marL="6350" marR="6350" marT="6350" marB="0" anchor="ctr">
                    <a:solidFill>
                      <a:srgbClr val="3C3C3B">
                        <a:alpha val="50196"/>
                      </a:srgbClr>
                    </a:solidFill>
                  </a:tcPr>
                </a:tc>
                <a:tc>
                  <a:txBody>
                    <a:bodyPr/>
                    <a:lstStyle/>
                    <a:p>
                      <a:pPr algn="ctr" fontAlgn="b"/>
                      <a:r>
                        <a:rPr lang="en-GB" sz="1400" b="0" i="0" u="none" strike="noStrike" dirty="0">
                          <a:solidFill>
                            <a:srgbClr val="000000"/>
                          </a:solidFill>
                          <a:effectLst/>
                          <a:latin typeface="+mn-lt"/>
                        </a:rPr>
                        <a:t>3,315</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4.8</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1,530</a:t>
                      </a:r>
                    </a:p>
                  </a:txBody>
                  <a:tcPr marL="6350" marR="6350" marT="6350" marB="0" anchor="ctr">
                    <a:solidFill>
                      <a:srgbClr val="3C3C3B">
                        <a:alpha val="50196"/>
                      </a:srgbClr>
                    </a:solidFill>
                  </a:tcPr>
                </a:tc>
                <a:tc>
                  <a:txBody>
                    <a:bodyPr/>
                    <a:lstStyle/>
                    <a:p>
                      <a:pPr algn="ctr" fontAlgn="b"/>
                      <a:r>
                        <a:rPr lang="en-GB" sz="1400" b="0" i="0" u="none" strike="noStrike" dirty="0">
                          <a:solidFill>
                            <a:srgbClr val="000000"/>
                          </a:solidFill>
                          <a:effectLst/>
                          <a:latin typeface="+mn-lt"/>
                        </a:rPr>
                        <a:t>2.0</a:t>
                      </a:r>
                    </a:p>
                  </a:txBody>
                  <a:tcPr marL="6350" marR="6350" marT="6350" marB="0" anchor="ctr">
                    <a:solidFill>
                      <a:srgbClr val="3C3C3B">
                        <a:alpha val="50196"/>
                      </a:srgbClr>
                    </a:solidFill>
                  </a:tcPr>
                </a:tc>
                <a:extLst>
                  <a:ext uri="{0D108BD9-81ED-4DB2-BD59-A6C34878D82A}">
                    <a16:rowId xmlns:a16="http://schemas.microsoft.com/office/drawing/2014/main" val="2142116898"/>
                  </a:ext>
                </a:extLst>
              </a:tr>
              <a:tr h="393292">
                <a:tc>
                  <a:txBody>
                    <a:bodyPr/>
                    <a:lstStyle/>
                    <a:p>
                      <a:pPr algn="r" fontAlgn="b"/>
                      <a:r>
                        <a:rPr lang="en-GB" sz="1400" b="1" u="none" strike="noStrike" dirty="0">
                          <a:solidFill>
                            <a:srgbClr val="3C3C3B"/>
                          </a:solidFill>
                          <a:effectLst/>
                          <a:latin typeface="+mn-lt"/>
                        </a:rPr>
                        <a:t>Buckinghamshire</a:t>
                      </a:r>
                      <a:endParaRPr lang="en-GB" sz="1400" b="1"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20000"/>
                      </a:srgbClr>
                    </a:solidFill>
                  </a:tcPr>
                </a:tc>
                <a:tc>
                  <a:txBody>
                    <a:bodyPr/>
                    <a:lstStyle/>
                    <a:p>
                      <a:pPr algn="ctr" fontAlgn="t"/>
                      <a:r>
                        <a:rPr lang="en-GB" sz="1400" b="1" i="0" u="none" strike="noStrike" dirty="0">
                          <a:solidFill>
                            <a:srgbClr val="3C3C3B"/>
                          </a:solidFill>
                          <a:effectLst/>
                          <a:latin typeface="+mn-lt"/>
                        </a:rPr>
                        <a:t>5,540</a:t>
                      </a:r>
                    </a:p>
                  </a:txBody>
                  <a:tcPr marL="6350" marR="6350" marT="6350" marB="0" anchor="ctr">
                    <a:solidFill>
                      <a:srgbClr val="3C3C3B">
                        <a:alpha val="20000"/>
                      </a:srgbClr>
                    </a:solidFill>
                  </a:tcPr>
                </a:tc>
                <a:tc>
                  <a:txBody>
                    <a:bodyPr/>
                    <a:lstStyle/>
                    <a:p>
                      <a:pPr algn="ctr" fontAlgn="t"/>
                      <a:r>
                        <a:rPr lang="en-GB" sz="1400" b="1" i="0" u="none" strike="noStrike" dirty="0">
                          <a:solidFill>
                            <a:srgbClr val="3C3C3B"/>
                          </a:solidFill>
                          <a:effectLst/>
                          <a:latin typeface="+mn-lt"/>
                        </a:rPr>
                        <a:t>1.7</a:t>
                      </a:r>
                    </a:p>
                  </a:txBody>
                  <a:tcPr marL="6350" marR="6350" marT="6350" marB="0" anchor="ctr">
                    <a:solidFill>
                      <a:srgbClr val="3C3C3B">
                        <a:alpha val="20000"/>
                      </a:srgbClr>
                    </a:solidFill>
                  </a:tcPr>
                </a:tc>
                <a:tc>
                  <a:txBody>
                    <a:bodyPr/>
                    <a:lstStyle/>
                    <a:p>
                      <a:pPr algn="ctr" fontAlgn="b"/>
                      <a:r>
                        <a:rPr lang="en-GB" sz="1400" b="1" i="0" u="none" strike="noStrike" dirty="0">
                          <a:solidFill>
                            <a:srgbClr val="000000"/>
                          </a:solidFill>
                          <a:effectLst/>
                          <a:latin typeface="+mn-lt"/>
                        </a:rPr>
                        <a:t>10,520</a:t>
                      </a:r>
                    </a:p>
                  </a:txBody>
                  <a:tcPr marL="6350" marR="6350" marT="6350" marB="0" anchor="ctr">
                    <a:solidFill>
                      <a:srgbClr val="3C3C3B">
                        <a:alpha val="20000"/>
                      </a:srgbClr>
                    </a:solidFill>
                  </a:tcPr>
                </a:tc>
                <a:tc>
                  <a:txBody>
                    <a:bodyPr/>
                    <a:lstStyle/>
                    <a:p>
                      <a:pPr algn="ctr" fontAlgn="ctr"/>
                      <a:r>
                        <a:rPr lang="en-GB" sz="1400" b="1" i="0" u="none" strike="noStrike" dirty="0">
                          <a:solidFill>
                            <a:srgbClr val="000000"/>
                          </a:solidFill>
                          <a:effectLst/>
                          <a:latin typeface="+mn-lt"/>
                        </a:rPr>
                        <a:t>3.1</a:t>
                      </a:r>
                    </a:p>
                  </a:txBody>
                  <a:tcPr marL="6350" marR="6350" marT="6350" marB="0" anchor="ctr">
                    <a:solidFill>
                      <a:srgbClr val="3C3C3B">
                        <a:alpha val="20000"/>
                      </a:srgbClr>
                    </a:solidFill>
                  </a:tcPr>
                </a:tc>
                <a:tc>
                  <a:txBody>
                    <a:bodyPr/>
                    <a:lstStyle/>
                    <a:p>
                      <a:pPr algn="ctr" fontAlgn="b"/>
                      <a:r>
                        <a:rPr lang="en-GB" sz="1400" b="1" i="0" u="none" strike="noStrike" dirty="0">
                          <a:solidFill>
                            <a:srgbClr val="000000"/>
                          </a:solidFill>
                          <a:effectLst/>
                          <a:latin typeface="+mn-lt"/>
                        </a:rPr>
                        <a:t>4,980</a:t>
                      </a:r>
                    </a:p>
                  </a:txBody>
                  <a:tcPr marL="6350" marR="6350" marT="6350" marB="0" anchor="ctr">
                    <a:solidFill>
                      <a:srgbClr val="3C3C3B">
                        <a:alpha val="20000"/>
                      </a:srgbClr>
                    </a:solidFill>
                  </a:tcPr>
                </a:tc>
                <a:tc>
                  <a:txBody>
                    <a:bodyPr/>
                    <a:lstStyle/>
                    <a:p>
                      <a:pPr algn="ctr" fontAlgn="b"/>
                      <a:r>
                        <a:rPr lang="en-GB" sz="1400" b="1" i="0" u="none" strike="noStrike" dirty="0">
                          <a:solidFill>
                            <a:srgbClr val="000000"/>
                          </a:solidFill>
                          <a:effectLst/>
                          <a:latin typeface="+mn-lt"/>
                        </a:rPr>
                        <a:t>1.4</a:t>
                      </a:r>
                    </a:p>
                  </a:txBody>
                  <a:tcPr marL="6350" marR="6350" marT="6350" marB="0" anchor="ctr">
                    <a:solidFill>
                      <a:srgbClr val="3C3C3B">
                        <a:alpha val="20000"/>
                      </a:srgbClr>
                    </a:solidFill>
                  </a:tcPr>
                </a:tc>
                <a:extLst>
                  <a:ext uri="{0D108BD9-81ED-4DB2-BD59-A6C34878D82A}">
                    <a16:rowId xmlns:a16="http://schemas.microsoft.com/office/drawing/2014/main" val="1577093800"/>
                  </a:ext>
                </a:extLst>
              </a:tr>
              <a:tr h="393292">
                <a:tc>
                  <a:txBody>
                    <a:bodyPr/>
                    <a:lstStyle/>
                    <a:p>
                      <a:pPr algn="r" fontAlgn="b"/>
                      <a:r>
                        <a:rPr lang="en-GB" sz="1400" u="none" strike="noStrike" dirty="0">
                          <a:solidFill>
                            <a:srgbClr val="3C3C3B"/>
                          </a:solidFill>
                          <a:effectLst/>
                          <a:latin typeface="+mn-lt"/>
                        </a:rPr>
                        <a:t>England</a:t>
                      </a:r>
                      <a:endParaRPr lang="en-GB" sz="14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50196"/>
                      </a:srgbClr>
                    </a:solidFill>
                  </a:tcPr>
                </a:tc>
                <a:tc>
                  <a:txBody>
                    <a:bodyPr/>
                    <a:lstStyle/>
                    <a:p>
                      <a:pPr algn="ctr" fontAlgn="t"/>
                      <a:r>
                        <a:rPr lang="en-GB" sz="1400" b="0" i="0" u="none" strike="noStrike">
                          <a:solidFill>
                            <a:srgbClr val="3C3C3B"/>
                          </a:solidFill>
                          <a:effectLst/>
                          <a:latin typeface="+mn-lt"/>
                        </a:rPr>
                        <a:t>1,063,505</a:t>
                      </a:r>
                    </a:p>
                  </a:txBody>
                  <a:tcPr marL="6350" marR="6350" marT="6350" marB="0" anchor="ctr">
                    <a:solidFill>
                      <a:srgbClr val="3C3C3B">
                        <a:alpha val="50196"/>
                      </a:srgbClr>
                    </a:solidFill>
                  </a:tcPr>
                </a:tc>
                <a:tc>
                  <a:txBody>
                    <a:bodyPr/>
                    <a:lstStyle/>
                    <a:p>
                      <a:pPr algn="ctr" fontAlgn="t"/>
                      <a:r>
                        <a:rPr lang="en-GB" sz="1400" b="0" i="0" u="none" strike="noStrike">
                          <a:solidFill>
                            <a:srgbClr val="3C3C3B"/>
                          </a:solidFill>
                          <a:effectLst/>
                          <a:latin typeface="+mn-lt"/>
                        </a:rPr>
                        <a:t>3.0</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1,574,645</a:t>
                      </a:r>
                    </a:p>
                  </a:txBody>
                  <a:tcPr marL="6350" marR="6350" marT="6350" marB="0" anchor="ctr">
                    <a:solidFill>
                      <a:srgbClr val="3C3C3B">
                        <a:alpha val="50196"/>
                      </a:srgbClr>
                    </a:solidFill>
                  </a:tcPr>
                </a:tc>
                <a:tc>
                  <a:txBody>
                    <a:bodyPr/>
                    <a:lstStyle/>
                    <a:p>
                      <a:pPr algn="ctr" fontAlgn="b"/>
                      <a:r>
                        <a:rPr lang="en-GB" sz="1400" b="0" i="0" u="none" strike="noStrike" dirty="0">
                          <a:solidFill>
                            <a:srgbClr val="000000"/>
                          </a:solidFill>
                          <a:effectLst/>
                          <a:latin typeface="+mn-lt"/>
                        </a:rPr>
                        <a:t>4.4</a:t>
                      </a:r>
                    </a:p>
                  </a:txBody>
                  <a:tcPr marL="6350" marR="6350" marT="6350" marB="0" anchor="ctr">
                    <a:solidFill>
                      <a:srgbClr val="3C3C3B">
                        <a:alpha val="50196"/>
                      </a:srgbClr>
                    </a:solidFill>
                  </a:tcPr>
                </a:tc>
                <a:tc>
                  <a:txBody>
                    <a:bodyPr/>
                    <a:lstStyle/>
                    <a:p>
                      <a:pPr algn="ctr" fontAlgn="b"/>
                      <a:r>
                        <a:rPr lang="en-GB" sz="1400" b="0" i="0" u="none" strike="noStrike">
                          <a:solidFill>
                            <a:srgbClr val="000000"/>
                          </a:solidFill>
                          <a:effectLst/>
                          <a:latin typeface="+mn-lt"/>
                        </a:rPr>
                        <a:t>511,140</a:t>
                      </a:r>
                    </a:p>
                  </a:txBody>
                  <a:tcPr marL="6350" marR="6350" marT="6350" marB="0" anchor="ctr">
                    <a:solidFill>
                      <a:srgbClr val="3C3C3B">
                        <a:alpha val="50196"/>
                      </a:srgbClr>
                    </a:solidFill>
                  </a:tcPr>
                </a:tc>
                <a:tc>
                  <a:txBody>
                    <a:bodyPr/>
                    <a:lstStyle/>
                    <a:p>
                      <a:pPr algn="ctr" fontAlgn="b"/>
                      <a:r>
                        <a:rPr lang="en-GB" sz="1400" b="0" i="0" u="none" strike="noStrike" dirty="0">
                          <a:solidFill>
                            <a:srgbClr val="000000"/>
                          </a:solidFill>
                          <a:effectLst/>
                          <a:latin typeface="+mn-lt"/>
                        </a:rPr>
                        <a:t>1.4</a:t>
                      </a:r>
                    </a:p>
                  </a:txBody>
                  <a:tcPr marL="6350" marR="6350" marT="6350" marB="0" anchor="ctr">
                    <a:solidFill>
                      <a:srgbClr val="3C3C3B">
                        <a:alpha val="50196"/>
                      </a:srgbClr>
                    </a:solidFill>
                  </a:tcPr>
                </a:tc>
                <a:extLst>
                  <a:ext uri="{0D108BD9-81ED-4DB2-BD59-A6C34878D82A}">
                    <a16:rowId xmlns:a16="http://schemas.microsoft.com/office/drawing/2014/main" val="1894439850"/>
                  </a:ext>
                </a:extLst>
              </a:tr>
            </a:tbl>
          </a:graphicData>
        </a:graphic>
      </p:graphicFrame>
      <p:sp>
        <p:nvSpPr>
          <p:cNvPr id="4" name="TextBox 3">
            <a:extLst>
              <a:ext uri="{FF2B5EF4-FFF2-40B4-BE49-F238E27FC236}">
                <a16:creationId xmlns:a16="http://schemas.microsoft.com/office/drawing/2014/main" id="{C5E7EE31-064F-BA72-FD82-0DFF570C9E16}"/>
              </a:ext>
            </a:extLst>
          </p:cNvPr>
          <p:cNvSpPr txBox="1"/>
          <p:nvPr/>
        </p:nvSpPr>
        <p:spPr>
          <a:xfrm>
            <a:off x="9180692" y="5900652"/>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0363FCA0-A818-5E62-F1AA-CADF73893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20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1687268431"/>
              </p:ext>
            </p:extLst>
          </p:nvPr>
        </p:nvGraphicFramePr>
        <p:xfrm>
          <a:off x="1127502" y="1420549"/>
          <a:ext cx="1044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1D09B8B8-00D2-3603-F45C-93B7DC28240A}"/>
              </a:ext>
            </a:extLst>
          </p:cNvPr>
          <p:cNvSpPr>
            <a:spLocks noGrp="1"/>
          </p:cNvSpPr>
          <p:nvPr>
            <p:ph type="title"/>
          </p:nvPr>
        </p:nvSpPr>
        <p:spPr>
          <a:xfrm>
            <a:off x="603681" y="337895"/>
            <a:ext cx="10515600" cy="741338"/>
          </a:xfrm>
        </p:spPr>
        <p:txBody>
          <a:bodyPr>
            <a:normAutofit/>
          </a:bodyPr>
          <a:lstStyle/>
          <a:p>
            <a:r>
              <a:rPr lang="en-GB" sz="2800" b="1" dirty="0">
                <a:solidFill>
                  <a:srgbClr val="2C2D84"/>
                </a:solidFill>
                <a:latin typeface="+mn-lt"/>
              </a:rPr>
              <a:t>Chart 1: Claimant Count – July 2024</a:t>
            </a:r>
            <a:r>
              <a:rPr lang="en-GB" sz="2800" dirty="0">
                <a:solidFill>
                  <a:srgbClr val="2C2D84"/>
                </a:solidFill>
                <a:latin typeface="+mn-lt"/>
              </a:rPr>
              <a:t>	</a:t>
            </a:r>
          </a:p>
        </p:txBody>
      </p:sp>
      <p:sp>
        <p:nvSpPr>
          <p:cNvPr id="4" name="Oval 3">
            <a:extLst>
              <a:ext uri="{FF2B5EF4-FFF2-40B4-BE49-F238E27FC236}">
                <a16:creationId xmlns:a16="http://schemas.microsoft.com/office/drawing/2014/main" id="{3BFDF22E-50A2-2F20-47C6-82DC7C73BBED}"/>
              </a:ext>
            </a:extLst>
          </p:cNvPr>
          <p:cNvSpPr/>
          <p:nvPr/>
        </p:nvSpPr>
        <p:spPr>
          <a:xfrm>
            <a:off x="1990410" y="1526735"/>
            <a:ext cx="1651618" cy="1661746"/>
          </a:xfrm>
          <a:prstGeom prst="ellipse">
            <a:avLst/>
          </a:prstGeom>
          <a:solidFill>
            <a:srgbClr val="2C2D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4,980</a:t>
            </a:r>
            <a:r>
              <a:rPr lang="en-GB" sz="1400" dirty="0"/>
              <a:t> more claimants in July 2024 than in March 2020</a:t>
            </a:r>
          </a:p>
        </p:txBody>
      </p:sp>
      <p:sp>
        <p:nvSpPr>
          <p:cNvPr id="5" name="TextBox 4">
            <a:extLst>
              <a:ext uri="{FF2B5EF4-FFF2-40B4-BE49-F238E27FC236}">
                <a16:creationId xmlns:a16="http://schemas.microsoft.com/office/drawing/2014/main" id="{7F3A7546-E91F-E221-A597-FCFD11FE622F}"/>
              </a:ext>
            </a:extLst>
          </p:cNvPr>
          <p:cNvSpPr txBox="1"/>
          <p:nvPr/>
        </p:nvSpPr>
        <p:spPr>
          <a:xfrm>
            <a:off x="9685471" y="5959361"/>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6" name="Picture 2" descr="Buckinghamshire Economic Intelligence Observatory Logo">
            <a:extLst>
              <a:ext uri="{FF2B5EF4-FFF2-40B4-BE49-F238E27FC236}">
                <a16:creationId xmlns:a16="http://schemas.microsoft.com/office/drawing/2014/main" id="{2A1FE76D-D44E-FAE5-6F36-8ABB2664EF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29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2521A-0D94-AA8F-2AE6-8568E77EAE06}"/>
              </a:ext>
            </a:extLst>
          </p:cNvPr>
          <p:cNvSpPr>
            <a:spLocks noGrp="1"/>
          </p:cNvSpPr>
          <p:nvPr>
            <p:ph type="title"/>
          </p:nvPr>
        </p:nvSpPr>
        <p:spPr>
          <a:xfrm>
            <a:off x="382045" y="251605"/>
            <a:ext cx="7245686" cy="600805"/>
          </a:xfrm>
        </p:spPr>
        <p:txBody>
          <a:bodyPr>
            <a:normAutofit fontScale="90000"/>
          </a:bodyPr>
          <a:lstStyle/>
          <a:p>
            <a:r>
              <a:rPr lang="en-GB" sz="2800" b="1" dirty="0">
                <a:solidFill>
                  <a:srgbClr val="2C2D84"/>
                </a:solidFill>
                <a:latin typeface="+mn-lt"/>
              </a:rPr>
              <a:t>Chart 2: Claimant Count rate by enterprise area </a:t>
            </a:r>
            <a:br>
              <a:rPr lang="en-GB" sz="2800" b="1" dirty="0">
                <a:solidFill>
                  <a:srgbClr val="2C2D84"/>
                </a:solidFill>
                <a:latin typeface="+mn-lt"/>
              </a:rPr>
            </a:br>
            <a:r>
              <a:rPr lang="en-GB" sz="2800" b="1" dirty="0">
                <a:solidFill>
                  <a:srgbClr val="2C2D84"/>
                </a:solidFill>
                <a:latin typeface="+mn-lt"/>
              </a:rPr>
              <a:t>(July 2024)</a:t>
            </a:r>
            <a:r>
              <a:rPr lang="en-GB" sz="2800" dirty="0">
                <a:solidFill>
                  <a:srgbClr val="2C2D84"/>
                </a:solidFill>
                <a:latin typeface="+mn-lt"/>
              </a:rPr>
              <a:t>	</a:t>
            </a:r>
          </a:p>
        </p:txBody>
      </p:sp>
      <p:sp>
        <p:nvSpPr>
          <p:cNvPr id="3" name="TextBox 2">
            <a:extLst>
              <a:ext uri="{FF2B5EF4-FFF2-40B4-BE49-F238E27FC236}">
                <a16:creationId xmlns:a16="http://schemas.microsoft.com/office/drawing/2014/main" id="{C9EC4B56-8AC2-D607-9AF8-65A9C2BE4D0C}"/>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58262D0C-559A-FB89-F885-D1F8589E9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831821815"/>
              </p:ext>
            </p:extLst>
          </p:nvPr>
        </p:nvGraphicFramePr>
        <p:xfrm>
          <a:off x="821419" y="1151694"/>
          <a:ext cx="10080000" cy="518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644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50091-897B-1896-3A9E-AF0D56A463F8}"/>
              </a:ext>
            </a:extLst>
          </p:cNvPr>
          <p:cNvSpPr>
            <a:spLocks noGrp="1"/>
          </p:cNvSpPr>
          <p:nvPr>
            <p:ph type="title"/>
          </p:nvPr>
        </p:nvSpPr>
        <p:spPr>
          <a:xfrm>
            <a:off x="838200" y="114497"/>
            <a:ext cx="7434491" cy="1325563"/>
          </a:xfrm>
        </p:spPr>
        <p:txBody>
          <a:bodyPr>
            <a:normAutofit/>
          </a:bodyPr>
          <a:lstStyle/>
          <a:p>
            <a:r>
              <a:rPr lang="en-GB" sz="2800" b="1" dirty="0">
                <a:solidFill>
                  <a:srgbClr val="2C2D84"/>
                </a:solidFill>
                <a:latin typeface="+mn-lt"/>
              </a:rPr>
              <a:t>Chart 3: Claimant Count rate % point change, March 2020 to July 2024, by enterprise area</a:t>
            </a:r>
            <a:r>
              <a:rPr lang="en-GB" sz="2800" dirty="0">
                <a:solidFill>
                  <a:srgbClr val="2C2D84"/>
                </a:solidFill>
                <a:latin typeface="+mn-lt"/>
              </a:rPr>
              <a:t>	</a:t>
            </a:r>
          </a:p>
        </p:txBody>
      </p:sp>
      <p:sp>
        <p:nvSpPr>
          <p:cNvPr id="3" name="TextBox 2">
            <a:extLst>
              <a:ext uri="{FF2B5EF4-FFF2-40B4-BE49-F238E27FC236}">
                <a16:creationId xmlns:a16="http://schemas.microsoft.com/office/drawing/2014/main" id="{2C2D1847-0307-5C94-7047-780E56FBF776}"/>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294D2BD0-189E-7665-AF8C-5A0514C0C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1726868563"/>
              </p:ext>
            </p:extLst>
          </p:nvPr>
        </p:nvGraphicFramePr>
        <p:xfrm>
          <a:off x="696000" y="1333214"/>
          <a:ext cx="10800000" cy="50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5666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31EC-41A4-EA5E-6EEE-D6E1A6EF72BB}"/>
              </a:ext>
            </a:extLst>
          </p:cNvPr>
          <p:cNvSpPr txBox="1">
            <a:spLocks/>
          </p:cNvSpPr>
          <p:nvPr/>
        </p:nvSpPr>
        <p:spPr>
          <a:xfrm>
            <a:off x="838200" y="3900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2C2D84"/>
                </a:solidFill>
                <a:latin typeface="+mn-lt"/>
              </a:rPr>
              <a:t>Characteristics of claimants	</a:t>
            </a:r>
            <a:r>
              <a:rPr lang="en-GB" sz="2800" dirty="0">
                <a:solidFill>
                  <a:srgbClr val="2C2D84"/>
                </a:solidFill>
                <a:latin typeface="+mn-lt"/>
              </a:rPr>
              <a:t>	</a:t>
            </a:r>
          </a:p>
        </p:txBody>
      </p:sp>
      <p:sp>
        <p:nvSpPr>
          <p:cNvPr id="3" name="Content Placeholder 3">
            <a:extLst>
              <a:ext uri="{FF2B5EF4-FFF2-40B4-BE49-F238E27FC236}">
                <a16:creationId xmlns:a16="http://schemas.microsoft.com/office/drawing/2014/main" id="{FFFC93D5-11B7-9FC3-A271-1EA12F50864A}"/>
              </a:ext>
            </a:extLst>
          </p:cNvPr>
          <p:cNvSpPr txBox="1">
            <a:spLocks/>
          </p:cNvSpPr>
          <p:nvPr/>
        </p:nvSpPr>
        <p:spPr>
          <a:xfrm>
            <a:off x="838200" y="1850563"/>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Between March 2020 and July 2024, the Claimant Count rate in Buckinghamshire for men rose by 1.3 percentage points, compared to 1.5 percentage points for women.</a:t>
            </a:r>
          </a:p>
          <a:p>
            <a:r>
              <a:rPr lang="en-GB" sz="2400" dirty="0"/>
              <a:t>People aged 25-49 make up a greater proportion of all those claiming now than pre-pandemic.</a:t>
            </a:r>
          </a:p>
          <a:p>
            <a:r>
              <a:rPr lang="en-GB" sz="2400" dirty="0"/>
              <a:t>There was an 113% increase in the number of 25-49 year old claimants in Buckinghamshire between March 2020 and July 2024, compared with a 90% increase across all ages.  </a:t>
            </a:r>
          </a:p>
          <a:p>
            <a:endParaRPr lang="en-GB" sz="2400" dirty="0"/>
          </a:p>
          <a:p>
            <a:endParaRPr lang="en-GB" sz="2400" dirty="0"/>
          </a:p>
        </p:txBody>
      </p:sp>
      <p:pic>
        <p:nvPicPr>
          <p:cNvPr id="4" name="Picture 2" descr="Buckinghamshire Economic Intelligence Observatory Logo">
            <a:extLst>
              <a:ext uri="{FF2B5EF4-FFF2-40B4-BE49-F238E27FC236}">
                <a16:creationId xmlns:a16="http://schemas.microsoft.com/office/drawing/2014/main" id="{092BA4D5-72C9-FED9-1065-75B3AC2D4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18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FBAD5-DC66-935B-EB1F-42524E0221B2}"/>
              </a:ext>
            </a:extLst>
          </p:cNvPr>
          <p:cNvSpPr>
            <a:spLocks noGrp="1"/>
          </p:cNvSpPr>
          <p:nvPr>
            <p:ph type="title"/>
          </p:nvPr>
        </p:nvSpPr>
        <p:spPr>
          <a:xfrm>
            <a:off x="838200" y="365125"/>
            <a:ext cx="10515600" cy="1325563"/>
          </a:xfrm>
        </p:spPr>
        <p:txBody>
          <a:bodyPr>
            <a:normAutofit/>
          </a:bodyPr>
          <a:lstStyle/>
          <a:p>
            <a:r>
              <a:rPr lang="en-GB" sz="3200" b="1" dirty="0">
                <a:solidFill>
                  <a:srgbClr val="2C2D84"/>
                </a:solidFill>
                <a:latin typeface="+mn-lt"/>
              </a:rPr>
              <a:t>Technical Appendix (1)</a:t>
            </a:r>
            <a:endParaRPr lang="en-GB" sz="3200" dirty="0">
              <a:solidFill>
                <a:srgbClr val="2C2D84"/>
              </a:solidFill>
              <a:latin typeface="+mn-lt"/>
            </a:endParaRPr>
          </a:p>
        </p:txBody>
      </p:sp>
      <p:sp>
        <p:nvSpPr>
          <p:cNvPr id="3" name="Content Placeholder 3">
            <a:extLst>
              <a:ext uri="{FF2B5EF4-FFF2-40B4-BE49-F238E27FC236}">
                <a16:creationId xmlns:a16="http://schemas.microsoft.com/office/drawing/2014/main" id="{1A94034E-EAFD-5356-F00A-B35C224B3EE4}"/>
              </a:ext>
            </a:extLst>
          </p:cNvPr>
          <p:cNvSpPr>
            <a:spLocks noGrp="1"/>
          </p:cNvSpPr>
          <p:nvPr>
            <p:ph idx="1"/>
          </p:nvPr>
        </p:nvSpPr>
        <p:spPr>
          <a:xfrm>
            <a:off x="838200" y="1825625"/>
            <a:ext cx="10515600" cy="4351338"/>
          </a:xfrm>
        </p:spPr>
        <p:txBody>
          <a:bodyPr>
            <a:normAutofit/>
          </a:bodyPr>
          <a:lstStyle/>
          <a:p>
            <a:r>
              <a:rPr lang="en-GB" sz="2000" dirty="0"/>
              <a:t>The Claimant Count counts the number of people who claim Universal Credit and are required to seek work and be available for work plus the number of people claiming Jobseeker's Allowance. </a:t>
            </a:r>
          </a:p>
          <a:p>
            <a:r>
              <a:rPr lang="en-GB" sz="2000" dirty="0"/>
              <a:t>It is a measure of the number of people claiming ‘out-of-work’ related benefits. </a:t>
            </a:r>
          </a:p>
          <a:p>
            <a:r>
              <a:rPr lang="en-GB" sz="2000" dirty="0"/>
              <a:t>Whilst the Claimant Count is not a measure of unemployment, it is a useful proxy at the local level as unemployment data derived from survey data has large margins of error. </a:t>
            </a:r>
          </a:p>
          <a:p>
            <a:r>
              <a:rPr lang="en-GB" sz="2000" dirty="0"/>
              <a:t>It is also a timely measure as data is released on a monthly basis. Data released in the second week in January 2024 for example, measures the number of claimants in the month to the second week in December 2023. </a:t>
            </a:r>
          </a:p>
          <a:p>
            <a:endParaRPr lang="en-GB" sz="2000" dirty="0"/>
          </a:p>
          <a:p>
            <a:endParaRPr lang="en-GB" sz="2000" dirty="0"/>
          </a:p>
        </p:txBody>
      </p:sp>
      <p:pic>
        <p:nvPicPr>
          <p:cNvPr id="4" name="Picture 2" descr="Buckinghamshire Economic Intelligence Observatory Logo">
            <a:extLst>
              <a:ext uri="{FF2B5EF4-FFF2-40B4-BE49-F238E27FC236}">
                <a16:creationId xmlns:a16="http://schemas.microsoft.com/office/drawing/2014/main" id="{D358A22D-478D-285B-9646-501EFA8608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162411"/>
      </p:ext>
    </p:extLst>
  </p:cSld>
  <p:clrMapOvr>
    <a:masterClrMapping/>
  </p:clrMapOvr>
</p:sld>
</file>

<file path=ppt/theme/theme1.xml><?xml version="1.0" encoding="utf-8"?>
<a:theme xmlns:a="http://schemas.openxmlformats.org/drawingml/2006/main" name="Office Theme">
  <a:themeElements>
    <a:clrScheme name="Buckinghamshire Council">
      <a:dk1>
        <a:srgbClr val="3C3C3B"/>
      </a:dk1>
      <a:lt1>
        <a:sysClr val="window" lastClr="FFFFFF"/>
      </a:lt1>
      <a:dk2>
        <a:srgbClr val="2C2D84"/>
      </a:dk2>
      <a:lt2>
        <a:srgbClr val="FFFFFF"/>
      </a:lt2>
      <a:accent1>
        <a:srgbClr val="9FC63B"/>
      </a:accent1>
      <a:accent2>
        <a:srgbClr val="005961"/>
      </a:accent2>
      <a:accent3>
        <a:srgbClr val="009B3E"/>
      </a:accent3>
      <a:accent4>
        <a:srgbClr val="ED7004"/>
      </a:accent4>
      <a:accent5>
        <a:srgbClr val="E83F4B"/>
      </a:accent5>
      <a:accent6>
        <a:srgbClr val="FCBC00"/>
      </a:accent6>
      <a:hlink>
        <a:srgbClr val="51247A"/>
      </a:hlink>
      <a:folHlink>
        <a:srgbClr val="006AB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Council-widescreen-template.pptx" id="{BF213BEB-1E5D-4C8B-AD10-F61DF7D48745}" vid="{3B73C822-BA9E-44F0-BF4C-622F15266EC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AFB5E7897D15439340045ECF865AF9" ma:contentTypeVersion="5" ma:contentTypeDescription="Create a new document." ma:contentTypeScope="" ma:versionID="4e1b6f376225c6647d6709922b98b780">
  <xsd:schema xmlns:xsd="http://www.w3.org/2001/XMLSchema" xmlns:xs="http://www.w3.org/2001/XMLSchema" xmlns:p="http://schemas.microsoft.com/office/2006/metadata/properties" xmlns:ns2="a2cb0be3-5712-4614-9191-e64000bf4639" xmlns:ns3="bb98480c-2f80-4bf2-9d76-6d8642dc4ad0" targetNamespace="http://schemas.microsoft.com/office/2006/metadata/properties" ma:root="true" ma:fieldsID="ab05196ae83df07fd30dc4122bb6805c" ns2:_="" ns3:_="">
    <xsd:import namespace="a2cb0be3-5712-4614-9191-e64000bf4639"/>
    <xsd:import namespace="bb98480c-2f80-4bf2-9d76-6d8642dc4a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cb0be3-5712-4614-9191-e64000bf46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98480c-2f80-4bf2-9d76-6d8642dc4a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BF247D-1E8F-48B8-9EB8-76893EEDA5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cb0be3-5712-4614-9191-e64000bf4639"/>
    <ds:schemaRef ds:uri="bb98480c-2f80-4bf2-9d76-6d8642dc4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DF1149-E651-436F-85E1-2FFDB3518089}">
  <ds:schemaRefs>
    <ds:schemaRef ds:uri="http://schemas.microsoft.com/sharepoint/v3/contenttype/forms"/>
  </ds:schemaRefs>
</ds:datastoreItem>
</file>

<file path=customXml/itemProps3.xml><?xml version="1.0" encoding="utf-8"?>
<ds:datastoreItem xmlns:ds="http://schemas.openxmlformats.org/officeDocument/2006/customXml" ds:itemID="{B9A61492-17BF-4DD9-AB82-FF3E85EEA95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Buckinghamshire-Council-widescreen-template</Template>
  <TotalTime>261</TotalTime>
  <Words>835</Words>
  <Application>Microsoft Office PowerPoint</Application>
  <PresentationFormat>Widescreen</PresentationFormat>
  <Paragraphs>119</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Calibri Light</vt:lpstr>
      <vt:lpstr>Symbol</vt:lpstr>
      <vt:lpstr>Office Theme</vt:lpstr>
      <vt:lpstr>Worksheet</vt:lpstr>
      <vt:lpstr>Buckinghamshire’s Claimant Count</vt:lpstr>
      <vt:lpstr>About </vt:lpstr>
      <vt:lpstr>Headlines – July 2024 </vt:lpstr>
      <vt:lpstr>Table 1: Claimant Count – June 2024 </vt:lpstr>
      <vt:lpstr>Chart 1: Claimant Count – July 2024 </vt:lpstr>
      <vt:lpstr>Chart 2: Claimant Count rate by enterprise area  (July 2024) </vt:lpstr>
      <vt:lpstr>Chart 3: Claimant Count rate % point change, March 2020 to July 2024, by enterprise area </vt:lpstr>
      <vt:lpstr>PowerPoint Presentation</vt:lpstr>
      <vt:lpstr>Technical Appendix (1)</vt:lpstr>
      <vt:lpstr>Technical Appendix (2)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Buckinghamshire’s Claimant Count</dc:title>
  <dc:creator>James Moorhouse</dc:creator>
  <cp:lastModifiedBy>James Moorhouse</cp:lastModifiedBy>
  <cp:revision>7</cp:revision>
  <dcterms:created xsi:type="dcterms:W3CDTF">2024-04-16T11:24:39Z</dcterms:created>
  <dcterms:modified xsi:type="dcterms:W3CDTF">2024-08-22T08:25:42Z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0x010100F1AFB5E7897D15439340045ECF865AF9</vt:lpwstr>
  </property>
</Properties>
</file>