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C63B"/>
    <a:srgbClr val="2C2D84"/>
    <a:srgbClr val="3C3C3B"/>
    <a:srgbClr val="ED7004"/>
    <a:srgbClr val="B5D137"/>
    <a:srgbClr val="006965"/>
    <a:srgbClr val="878787"/>
    <a:srgbClr val="006A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98A353-703C-4202-A3BF-AA87EEC32925}" v="11" dt="2024-09-24T10:09:49.0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4660"/>
  </p:normalViewPr>
  <p:slideViewPr>
    <p:cSldViewPr snapToGrid="0">
      <p:cViewPr varScale="1">
        <p:scale>
          <a:sx n="77" d="100"/>
          <a:sy n="77" d="100"/>
        </p:scale>
        <p:origin x="232"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Moorhouse" userId="4268b724-a0f0-4655-9bd2-8f1ec8ffc880" providerId="ADAL" clId="{5B98A353-703C-4202-A3BF-AA87EEC32925}"/>
    <pc:docChg chg="custSel modSld">
      <pc:chgData name="James Moorhouse" userId="4268b724-a0f0-4655-9bd2-8f1ec8ffc880" providerId="ADAL" clId="{5B98A353-703C-4202-A3BF-AA87EEC32925}" dt="2024-09-24T10:09:51.234" v="129" actId="1076"/>
      <pc:docMkLst>
        <pc:docMk/>
      </pc:docMkLst>
      <pc:sldChg chg="modSp mod">
        <pc:chgData name="James Moorhouse" userId="4268b724-a0f0-4655-9bd2-8f1ec8ffc880" providerId="ADAL" clId="{5B98A353-703C-4202-A3BF-AA87EEC32925}" dt="2024-09-24T09:01:29.687" v="8" actId="20577"/>
        <pc:sldMkLst>
          <pc:docMk/>
          <pc:sldMk cId="1775890208" sldId="256"/>
        </pc:sldMkLst>
        <pc:spChg chg="mod">
          <ac:chgData name="James Moorhouse" userId="4268b724-a0f0-4655-9bd2-8f1ec8ffc880" providerId="ADAL" clId="{5B98A353-703C-4202-A3BF-AA87EEC32925}" dt="2024-09-24T09:01:29.687" v="8" actId="20577"/>
          <ac:spMkLst>
            <pc:docMk/>
            <pc:sldMk cId="1775890208" sldId="256"/>
            <ac:spMk id="23" creationId="{00000000-0000-0000-0000-000000000000}"/>
          </ac:spMkLst>
        </pc:spChg>
      </pc:sldChg>
      <pc:sldChg chg="modSp mod">
        <pc:chgData name="James Moorhouse" userId="4268b724-a0f0-4655-9bd2-8f1ec8ffc880" providerId="ADAL" clId="{5B98A353-703C-4202-A3BF-AA87EEC32925}" dt="2024-09-24T09:05:10.168" v="86" actId="6549"/>
        <pc:sldMkLst>
          <pc:docMk/>
          <pc:sldMk cId="1306403020" sldId="258"/>
        </pc:sldMkLst>
        <pc:spChg chg="mod">
          <ac:chgData name="James Moorhouse" userId="4268b724-a0f0-4655-9bd2-8f1ec8ffc880" providerId="ADAL" clId="{5B98A353-703C-4202-A3BF-AA87EEC32925}" dt="2024-09-24T09:01:35.705" v="14" actId="20577"/>
          <ac:spMkLst>
            <pc:docMk/>
            <pc:sldMk cId="1306403020" sldId="258"/>
            <ac:spMk id="5" creationId="{DB05B5E0-9DB1-BDD2-61AB-7D6E88BFC9DB}"/>
          </ac:spMkLst>
        </pc:spChg>
        <pc:spChg chg="mod">
          <ac:chgData name="James Moorhouse" userId="4268b724-a0f0-4655-9bd2-8f1ec8ffc880" providerId="ADAL" clId="{5B98A353-703C-4202-A3BF-AA87EEC32925}" dt="2024-09-24T09:05:10.168" v="86" actId="6549"/>
          <ac:spMkLst>
            <pc:docMk/>
            <pc:sldMk cId="1306403020" sldId="258"/>
            <ac:spMk id="6" creationId="{26994BE8-F5D4-7B63-FE43-89178F097451}"/>
          </ac:spMkLst>
        </pc:spChg>
      </pc:sldChg>
      <pc:sldChg chg="modSp mod">
        <pc:chgData name="James Moorhouse" userId="4268b724-a0f0-4655-9bd2-8f1ec8ffc880" providerId="ADAL" clId="{5B98A353-703C-4202-A3BF-AA87EEC32925}" dt="2024-09-24T09:04:40.626" v="68" actId="113"/>
        <pc:sldMkLst>
          <pc:docMk/>
          <pc:sldMk cId="753200807" sldId="259"/>
        </pc:sldMkLst>
        <pc:spChg chg="mod">
          <ac:chgData name="James Moorhouse" userId="4268b724-a0f0-4655-9bd2-8f1ec8ffc880" providerId="ADAL" clId="{5B98A353-703C-4202-A3BF-AA87EEC32925}" dt="2024-09-24T09:04:03.084" v="49" actId="20577"/>
          <ac:spMkLst>
            <pc:docMk/>
            <pc:sldMk cId="753200807" sldId="259"/>
            <ac:spMk id="2" creationId="{82375EA9-783B-6814-3C93-84A58763E59D}"/>
          </ac:spMkLst>
        </pc:spChg>
        <pc:graphicFrameChg chg="mod modGraphic">
          <ac:chgData name="James Moorhouse" userId="4268b724-a0f0-4655-9bd2-8f1ec8ffc880" providerId="ADAL" clId="{5B98A353-703C-4202-A3BF-AA87EEC32925}" dt="2024-09-24T09:04:40.626" v="68" actId="113"/>
          <ac:graphicFrameMkLst>
            <pc:docMk/>
            <pc:sldMk cId="753200807" sldId="259"/>
            <ac:graphicFrameMk id="3" creationId="{6F1C6E74-F387-FBFB-AE8A-FD062F7DDB77}"/>
          </ac:graphicFrameMkLst>
        </pc:graphicFrameChg>
      </pc:sldChg>
      <pc:sldChg chg="modSp mod">
        <pc:chgData name="James Moorhouse" userId="4268b724-a0f0-4655-9bd2-8f1ec8ffc880" providerId="ADAL" clId="{5B98A353-703C-4202-A3BF-AA87EEC32925}" dt="2024-09-24T09:05:24.174" v="88" actId="27918"/>
        <pc:sldMkLst>
          <pc:docMk/>
          <pc:sldMk cId="2370299595" sldId="260"/>
        </pc:sldMkLst>
        <pc:spChg chg="mod">
          <ac:chgData name="James Moorhouse" userId="4268b724-a0f0-4655-9bd2-8f1ec8ffc880" providerId="ADAL" clId="{5B98A353-703C-4202-A3BF-AA87EEC32925}" dt="2024-09-24T09:04:48.034" v="74" actId="20577"/>
          <ac:spMkLst>
            <pc:docMk/>
            <pc:sldMk cId="2370299595" sldId="260"/>
            <ac:spMk id="3" creationId="{1D09B8B8-00D2-3603-F45C-93B7DC28240A}"/>
          </ac:spMkLst>
        </pc:spChg>
        <pc:spChg chg="mod">
          <ac:chgData name="James Moorhouse" userId="4268b724-a0f0-4655-9bd2-8f1ec8ffc880" providerId="ADAL" clId="{5B98A353-703C-4202-A3BF-AA87EEC32925}" dt="2024-09-24T09:05:01.056" v="82" actId="20577"/>
          <ac:spMkLst>
            <pc:docMk/>
            <pc:sldMk cId="2370299595" sldId="260"/>
            <ac:spMk id="4" creationId="{3BFDF22E-50A2-2F20-47C6-82DC7C73BBED}"/>
          </ac:spMkLst>
        </pc:spChg>
      </pc:sldChg>
      <pc:sldChg chg="modSp mod">
        <pc:chgData name="James Moorhouse" userId="4268b724-a0f0-4655-9bd2-8f1ec8ffc880" providerId="ADAL" clId="{5B98A353-703C-4202-A3BF-AA87EEC32925}" dt="2024-09-24T10:08:07.768" v="115" actId="27918"/>
        <pc:sldMkLst>
          <pc:docMk/>
          <pc:sldMk cId="666449586" sldId="261"/>
        </pc:sldMkLst>
        <pc:spChg chg="mod">
          <ac:chgData name="James Moorhouse" userId="4268b724-a0f0-4655-9bd2-8f1ec8ffc880" providerId="ADAL" clId="{5B98A353-703C-4202-A3BF-AA87EEC32925}" dt="2024-09-24T09:05:32.054" v="94" actId="20577"/>
          <ac:spMkLst>
            <pc:docMk/>
            <pc:sldMk cId="666449586" sldId="261"/>
            <ac:spMk id="2" creationId="{7A42521A-0D94-AA8F-2AE6-8568E77EAE06}"/>
          </ac:spMkLst>
        </pc:spChg>
        <pc:graphicFrameChg chg="mod">
          <ac:chgData name="James Moorhouse" userId="4268b724-a0f0-4655-9bd2-8f1ec8ffc880" providerId="ADAL" clId="{5B98A353-703C-4202-A3BF-AA87EEC32925}" dt="2024-09-24T09:06:00.601" v="98" actId="207"/>
          <ac:graphicFrameMkLst>
            <pc:docMk/>
            <pc:sldMk cId="666449586" sldId="261"/>
            <ac:graphicFrameMk id="6" creationId="{AA1EF67E-E013-42D1-8BF2-658F71036B1B}"/>
          </ac:graphicFrameMkLst>
        </pc:graphicFrameChg>
      </pc:sldChg>
      <pc:sldChg chg="modSp mod">
        <pc:chgData name="James Moorhouse" userId="4268b724-a0f0-4655-9bd2-8f1ec8ffc880" providerId="ADAL" clId="{5B98A353-703C-4202-A3BF-AA87EEC32925}" dt="2024-09-24T09:06:34.253" v="108" actId="207"/>
        <pc:sldMkLst>
          <pc:docMk/>
          <pc:sldMk cId="3225666211" sldId="262"/>
        </pc:sldMkLst>
        <pc:spChg chg="mod">
          <ac:chgData name="James Moorhouse" userId="4268b724-a0f0-4655-9bd2-8f1ec8ffc880" providerId="ADAL" clId="{5B98A353-703C-4202-A3BF-AA87EEC32925}" dt="2024-09-24T09:06:06.535" v="104" actId="20577"/>
          <ac:spMkLst>
            <pc:docMk/>
            <pc:sldMk cId="3225666211" sldId="262"/>
            <ac:spMk id="2" creationId="{2AD50091-897B-1896-3A9E-AF0D56A463F8}"/>
          </ac:spMkLst>
        </pc:spChg>
        <pc:graphicFrameChg chg="mod">
          <ac:chgData name="James Moorhouse" userId="4268b724-a0f0-4655-9bd2-8f1ec8ffc880" providerId="ADAL" clId="{5B98A353-703C-4202-A3BF-AA87EEC32925}" dt="2024-09-24T09:06:34.253" v="108" actId="207"/>
          <ac:graphicFrameMkLst>
            <pc:docMk/>
            <pc:sldMk cId="3225666211" sldId="262"/>
            <ac:graphicFrameMk id="6" creationId="{439AF979-B9A5-43A6-AAB6-3F93B7C2B7EC}"/>
          </ac:graphicFrameMkLst>
        </pc:graphicFrameChg>
      </pc:sldChg>
      <pc:sldChg chg="modSp mod">
        <pc:chgData name="James Moorhouse" userId="4268b724-a0f0-4655-9bd2-8f1ec8ffc880" providerId="ADAL" clId="{5B98A353-703C-4202-A3BF-AA87EEC32925}" dt="2024-09-24T10:08:31.453" v="126" actId="20577"/>
        <pc:sldMkLst>
          <pc:docMk/>
          <pc:sldMk cId="3909189085" sldId="263"/>
        </pc:sldMkLst>
        <pc:spChg chg="mod">
          <ac:chgData name="James Moorhouse" userId="4268b724-a0f0-4655-9bd2-8f1ec8ffc880" providerId="ADAL" clId="{5B98A353-703C-4202-A3BF-AA87EEC32925}" dt="2024-09-24T10:08:31.453" v="126" actId="20577"/>
          <ac:spMkLst>
            <pc:docMk/>
            <pc:sldMk cId="3909189085" sldId="263"/>
            <ac:spMk id="3" creationId="{FFFC93D5-11B7-9FC3-A271-1EA12F50864A}"/>
          </ac:spMkLst>
        </pc:spChg>
      </pc:sldChg>
      <pc:sldChg chg="addSp delSp modSp mod">
        <pc:chgData name="James Moorhouse" userId="4268b724-a0f0-4655-9bd2-8f1ec8ffc880" providerId="ADAL" clId="{5B98A353-703C-4202-A3BF-AA87EEC32925}" dt="2024-09-24T10:09:51.234" v="129" actId="1076"/>
        <pc:sldMkLst>
          <pc:docMk/>
          <pc:sldMk cId="3496739417" sldId="266"/>
        </pc:sldMkLst>
        <pc:graphicFrameChg chg="del">
          <ac:chgData name="James Moorhouse" userId="4268b724-a0f0-4655-9bd2-8f1ec8ffc880" providerId="ADAL" clId="{5B98A353-703C-4202-A3BF-AA87EEC32925}" dt="2024-09-24T10:08:48.251" v="127" actId="478"/>
          <ac:graphicFrameMkLst>
            <pc:docMk/>
            <pc:sldMk cId="3496739417" sldId="266"/>
            <ac:graphicFrameMk id="6" creationId="{B2B67B28-355A-810E-DB55-AA6D64A30FB6}"/>
          </ac:graphicFrameMkLst>
        </pc:graphicFrameChg>
        <pc:graphicFrameChg chg="add mod">
          <ac:chgData name="James Moorhouse" userId="4268b724-a0f0-4655-9bd2-8f1ec8ffc880" providerId="ADAL" clId="{5B98A353-703C-4202-A3BF-AA87EEC32925}" dt="2024-09-24T10:09:51.234" v="129" actId="1076"/>
          <ac:graphicFrameMkLst>
            <pc:docMk/>
            <pc:sldMk cId="3496739417" sldId="266"/>
            <ac:graphicFrameMk id="7" creationId="{A00449A5-0173-6C01-2658-D4B03A14DF6B}"/>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buckscc.sharepoint.com/sites/btvlep/RPrivate/01%20Research%20and%20Intelligence/2.%20People/SAP%20Research%20and%20Contract/05%20Analysis/02%20Data/02%20Unemployment/04%20Claimant%20Count/Claimant%20Count%20Data%20by%20Month%20(from%20March%202020)%20-%20MASTER.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buckscc.sharepoint.com/sites/btvlep/RPrivate/01%20Research%20and%20Intelligence/2.%20People/SAP%20Research%20and%20Contract/05%20Analysis/02%20Data/02%20Unemployment/04%20Claimant%20Count/Claimant%20Count%20Data%20by%20Month%20(from%20March%202020)%20-%20MASTER.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buckscc.sharepoint.com/sites/btvlep/RPrivate/01%20Research%20and%20Intelligence/2.%20People/SAP%20Research%20and%20Contract/05%20Analysis/02%20Data/02%20Unemployment/04%20Claimant%20Count/Claimant%20Count%20Data%20by%20Month%20(from%20March%202020)%20-%20MASTER.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Trend!$B$7</c:f>
              <c:strCache>
                <c:ptCount val="1"/>
                <c:pt idx="0">
                  <c:v>Bucks claimant count</c:v>
                </c:pt>
              </c:strCache>
            </c:strRef>
          </c:tx>
          <c:spPr>
            <a:solidFill>
              <a:srgbClr val="2C2D84"/>
            </a:solidFill>
            <a:ln>
              <a:noFill/>
            </a:ln>
            <a:effectLst/>
          </c:spPr>
          <c:invertIfNegative val="0"/>
          <c:cat>
            <c:strRef>
              <c:f>Trend!$A$8:$A$75</c:f>
              <c:strCache>
                <c:ptCount val="68"/>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pt idx="49">
                  <c:v>February 2023</c:v>
                </c:pt>
                <c:pt idx="50">
                  <c:v>March 2023</c:v>
                </c:pt>
                <c:pt idx="51">
                  <c:v>April 2023</c:v>
                </c:pt>
                <c:pt idx="52">
                  <c:v>May 2023</c:v>
                </c:pt>
                <c:pt idx="53">
                  <c:v>June 2023</c:v>
                </c:pt>
                <c:pt idx="54">
                  <c:v>July 2023</c:v>
                </c:pt>
                <c:pt idx="55">
                  <c:v>August 2023</c:v>
                </c:pt>
                <c:pt idx="56">
                  <c:v>September 2023</c:v>
                </c:pt>
                <c:pt idx="57">
                  <c:v>October 2023</c:v>
                </c:pt>
                <c:pt idx="58">
                  <c:v>November 2023</c:v>
                </c:pt>
                <c:pt idx="59">
                  <c:v>December 2023</c:v>
                </c:pt>
                <c:pt idx="60">
                  <c:v>January 2024</c:v>
                </c:pt>
                <c:pt idx="61">
                  <c:v>February 2024</c:v>
                </c:pt>
                <c:pt idx="62">
                  <c:v>March 2024</c:v>
                </c:pt>
                <c:pt idx="63">
                  <c:v>April 2024</c:v>
                </c:pt>
                <c:pt idx="64">
                  <c:v>May 2024</c:v>
                </c:pt>
                <c:pt idx="65">
                  <c:v>June 2024</c:v>
                </c:pt>
                <c:pt idx="66">
                  <c:v>July 2024</c:v>
                </c:pt>
                <c:pt idx="67">
                  <c:v>August 2024</c:v>
                </c:pt>
              </c:strCache>
            </c:strRef>
          </c:cat>
          <c:val>
            <c:numRef>
              <c:f>Trend!$B$8:$B$75</c:f>
              <c:numCache>
                <c:formatCode>#,##0</c:formatCode>
                <c:ptCount val="68"/>
                <c:pt idx="0">
                  <c:v>3450</c:v>
                </c:pt>
                <c:pt idx="1">
                  <c:v>3680</c:v>
                </c:pt>
                <c:pt idx="2">
                  <c:v>3885</c:v>
                </c:pt>
                <c:pt idx="3">
                  <c:v>4065</c:v>
                </c:pt>
                <c:pt idx="4">
                  <c:v>4105</c:v>
                </c:pt>
                <c:pt idx="5">
                  <c:v>4350</c:v>
                </c:pt>
                <c:pt idx="6">
                  <c:v>4395</c:v>
                </c:pt>
                <c:pt idx="7">
                  <c:v>4590</c:v>
                </c:pt>
                <c:pt idx="8">
                  <c:v>4700</c:v>
                </c:pt>
                <c:pt idx="9">
                  <c:v>4850</c:v>
                </c:pt>
                <c:pt idx="10">
                  <c:v>4925</c:v>
                </c:pt>
                <c:pt idx="11">
                  <c:v>5020</c:v>
                </c:pt>
                <c:pt idx="12">
                  <c:v>5195</c:v>
                </c:pt>
                <c:pt idx="13">
                  <c:v>5365</c:v>
                </c:pt>
                <c:pt idx="14">
                  <c:v>5540</c:v>
                </c:pt>
                <c:pt idx="15">
                  <c:v>9500</c:v>
                </c:pt>
                <c:pt idx="16">
                  <c:v>15250</c:v>
                </c:pt>
                <c:pt idx="17">
                  <c:v>14605</c:v>
                </c:pt>
                <c:pt idx="18">
                  <c:v>15030</c:v>
                </c:pt>
                <c:pt idx="19">
                  <c:v>15660</c:v>
                </c:pt>
                <c:pt idx="20">
                  <c:v>15460</c:v>
                </c:pt>
                <c:pt idx="21">
                  <c:v>14625</c:v>
                </c:pt>
                <c:pt idx="22">
                  <c:v>14965</c:v>
                </c:pt>
                <c:pt idx="23">
                  <c:v>14870</c:v>
                </c:pt>
                <c:pt idx="24">
                  <c:v>14765</c:v>
                </c:pt>
                <c:pt idx="25">
                  <c:v>15515</c:v>
                </c:pt>
                <c:pt idx="26">
                  <c:v>15350</c:v>
                </c:pt>
                <c:pt idx="27">
                  <c:v>15040</c:v>
                </c:pt>
                <c:pt idx="28">
                  <c:v>13890</c:v>
                </c:pt>
                <c:pt idx="29">
                  <c:v>12745</c:v>
                </c:pt>
                <c:pt idx="30">
                  <c:v>12605</c:v>
                </c:pt>
                <c:pt idx="31">
                  <c:v>11970</c:v>
                </c:pt>
                <c:pt idx="32">
                  <c:v>11230</c:v>
                </c:pt>
                <c:pt idx="33">
                  <c:v>11030</c:v>
                </c:pt>
                <c:pt idx="34">
                  <c:v>10490</c:v>
                </c:pt>
                <c:pt idx="35">
                  <c:v>10125</c:v>
                </c:pt>
                <c:pt idx="36">
                  <c:v>9910</c:v>
                </c:pt>
                <c:pt idx="37">
                  <c:v>9760</c:v>
                </c:pt>
                <c:pt idx="38">
                  <c:v>9490</c:v>
                </c:pt>
                <c:pt idx="39">
                  <c:v>9120</c:v>
                </c:pt>
                <c:pt idx="40">
                  <c:v>8840</c:v>
                </c:pt>
                <c:pt idx="41">
                  <c:v>8755</c:v>
                </c:pt>
                <c:pt idx="42">
                  <c:v>8690</c:v>
                </c:pt>
                <c:pt idx="43">
                  <c:v>8755</c:v>
                </c:pt>
                <c:pt idx="44">
                  <c:v>8825</c:v>
                </c:pt>
                <c:pt idx="45">
                  <c:v>8695</c:v>
                </c:pt>
                <c:pt idx="46">
                  <c:v>8725</c:v>
                </c:pt>
                <c:pt idx="47">
                  <c:v>8715</c:v>
                </c:pt>
                <c:pt idx="48">
                  <c:v>8705</c:v>
                </c:pt>
                <c:pt idx="49">
                  <c:v>8665</c:v>
                </c:pt>
                <c:pt idx="50">
                  <c:v>8675</c:v>
                </c:pt>
                <c:pt idx="51">
                  <c:v>8725</c:v>
                </c:pt>
                <c:pt idx="52">
                  <c:v>8605</c:v>
                </c:pt>
                <c:pt idx="53">
                  <c:v>8735</c:v>
                </c:pt>
                <c:pt idx="54">
                  <c:v>8765</c:v>
                </c:pt>
                <c:pt idx="55">
                  <c:v>8750</c:v>
                </c:pt>
                <c:pt idx="56">
                  <c:v>8740</c:v>
                </c:pt>
                <c:pt idx="57">
                  <c:v>8785</c:v>
                </c:pt>
                <c:pt idx="58">
                  <c:v>8765</c:v>
                </c:pt>
                <c:pt idx="59">
                  <c:v>8880</c:v>
                </c:pt>
                <c:pt idx="60">
                  <c:v>8830</c:v>
                </c:pt>
                <c:pt idx="61">
                  <c:v>9160</c:v>
                </c:pt>
                <c:pt idx="62">
                  <c:v>9150</c:v>
                </c:pt>
                <c:pt idx="63">
                  <c:v>9300</c:v>
                </c:pt>
                <c:pt idx="64">
                  <c:v>9525</c:v>
                </c:pt>
                <c:pt idx="65">
                  <c:v>9770</c:v>
                </c:pt>
                <c:pt idx="66">
                  <c:v>10355</c:v>
                </c:pt>
                <c:pt idx="67">
                  <c:v>10490</c:v>
                </c:pt>
              </c:numCache>
            </c:numRef>
          </c:val>
          <c:extLst>
            <c:ext xmlns:c16="http://schemas.microsoft.com/office/drawing/2014/chart" uri="{C3380CC4-5D6E-409C-BE32-E72D297353CC}">
              <c16:uniqueId val="{00000000-07E0-458F-A0B3-9B2F5BFB0417}"/>
            </c:ext>
          </c:extLst>
        </c:ser>
        <c:dLbls>
          <c:showLegendKey val="0"/>
          <c:showVal val="0"/>
          <c:showCatName val="0"/>
          <c:showSerName val="0"/>
          <c:showPercent val="0"/>
          <c:showBubbleSize val="0"/>
        </c:dLbls>
        <c:gapWidth val="219"/>
        <c:overlap val="-27"/>
        <c:axId val="88502512"/>
        <c:axId val="1772360224"/>
      </c:barChart>
      <c:lineChart>
        <c:grouping val="standard"/>
        <c:varyColors val="0"/>
        <c:ser>
          <c:idx val="1"/>
          <c:order val="1"/>
          <c:tx>
            <c:strRef>
              <c:f>Trend!$C$7</c:f>
              <c:strCache>
                <c:ptCount val="1"/>
                <c:pt idx="0">
                  <c:v>Bucks claimant rate % (16-64)</c:v>
                </c:pt>
              </c:strCache>
            </c:strRef>
          </c:tx>
          <c:spPr>
            <a:ln w="28575" cap="rnd">
              <a:solidFill>
                <a:srgbClr val="9FC63B"/>
              </a:solidFill>
              <a:round/>
            </a:ln>
            <a:effectLst/>
          </c:spPr>
          <c:marker>
            <c:symbol val="none"/>
          </c:marker>
          <c:cat>
            <c:strRef>
              <c:f>Trend!$A$8:$A$75</c:f>
              <c:strCache>
                <c:ptCount val="68"/>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pt idx="49">
                  <c:v>February 2023</c:v>
                </c:pt>
                <c:pt idx="50">
                  <c:v>March 2023</c:v>
                </c:pt>
                <c:pt idx="51">
                  <c:v>April 2023</c:v>
                </c:pt>
                <c:pt idx="52">
                  <c:v>May 2023</c:v>
                </c:pt>
                <c:pt idx="53">
                  <c:v>June 2023</c:v>
                </c:pt>
                <c:pt idx="54">
                  <c:v>July 2023</c:v>
                </c:pt>
                <c:pt idx="55">
                  <c:v>August 2023</c:v>
                </c:pt>
                <c:pt idx="56">
                  <c:v>September 2023</c:v>
                </c:pt>
                <c:pt idx="57">
                  <c:v>October 2023</c:v>
                </c:pt>
                <c:pt idx="58">
                  <c:v>November 2023</c:v>
                </c:pt>
                <c:pt idx="59">
                  <c:v>December 2023</c:v>
                </c:pt>
                <c:pt idx="60">
                  <c:v>January 2024</c:v>
                </c:pt>
                <c:pt idx="61">
                  <c:v>February 2024</c:v>
                </c:pt>
                <c:pt idx="62">
                  <c:v>March 2024</c:v>
                </c:pt>
                <c:pt idx="63">
                  <c:v>April 2024</c:v>
                </c:pt>
                <c:pt idx="64">
                  <c:v>May 2024</c:v>
                </c:pt>
                <c:pt idx="65">
                  <c:v>June 2024</c:v>
                </c:pt>
                <c:pt idx="66">
                  <c:v>July 2024</c:v>
                </c:pt>
                <c:pt idx="67">
                  <c:v>August 2024</c:v>
                </c:pt>
              </c:strCache>
            </c:strRef>
          </c:cat>
          <c:val>
            <c:numRef>
              <c:f>Trend!$C$8:$C$75</c:f>
              <c:numCache>
                <c:formatCode>0.0%</c:formatCode>
                <c:ptCount val="68"/>
                <c:pt idx="0">
                  <c:v>1.1000000000000001E-2</c:v>
                </c:pt>
                <c:pt idx="1">
                  <c:v>1.1000000000000001E-2</c:v>
                </c:pt>
                <c:pt idx="2">
                  <c:v>1.2E-2</c:v>
                </c:pt>
                <c:pt idx="3">
                  <c:v>1.2E-2</c:v>
                </c:pt>
                <c:pt idx="4">
                  <c:v>1.3000000000000001E-2</c:v>
                </c:pt>
                <c:pt idx="5">
                  <c:v>1.3000000000000001E-2</c:v>
                </c:pt>
                <c:pt idx="6">
                  <c:v>1.3000000000000001E-2</c:v>
                </c:pt>
                <c:pt idx="7">
                  <c:v>1.3999999999999999E-2</c:v>
                </c:pt>
                <c:pt idx="8">
                  <c:v>1.3999999999999999E-2</c:v>
                </c:pt>
                <c:pt idx="9">
                  <c:v>1.4999999999999999E-2</c:v>
                </c:pt>
                <c:pt idx="10">
                  <c:v>1.4999999999999999E-2</c:v>
                </c:pt>
                <c:pt idx="11">
                  <c:v>1.4999999999999999E-2</c:v>
                </c:pt>
                <c:pt idx="12">
                  <c:v>1.6E-2</c:v>
                </c:pt>
                <c:pt idx="13">
                  <c:v>1.6E-2</c:v>
                </c:pt>
                <c:pt idx="14">
                  <c:v>1.7000000000000001E-2</c:v>
                </c:pt>
                <c:pt idx="15">
                  <c:v>2.8999999999999998E-2</c:v>
                </c:pt>
                <c:pt idx="16">
                  <c:v>4.5999999999999999E-2</c:v>
                </c:pt>
                <c:pt idx="17">
                  <c:v>4.4000000000000004E-2</c:v>
                </c:pt>
                <c:pt idx="18">
                  <c:v>4.5999999999999999E-2</c:v>
                </c:pt>
                <c:pt idx="19">
                  <c:v>4.8000000000000001E-2</c:v>
                </c:pt>
                <c:pt idx="20">
                  <c:v>4.7E-2</c:v>
                </c:pt>
                <c:pt idx="21">
                  <c:v>4.4999999999999998E-2</c:v>
                </c:pt>
                <c:pt idx="22">
                  <c:v>4.5999999999999999E-2</c:v>
                </c:pt>
                <c:pt idx="23">
                  <c:v>4.4999999999999998E-2</c:v>
                </c:pt>
                <c:pt idx="24">
                  <c:v>4.4999999999999998E-2</c:v>
                </c:pt>
                <c:pt idx="25">
                  <c:v>4.7E-2</c:v>
                </c:pt>
                <c:pt idx="26">
                  <c:v>4.7E-2</c:v>
                </c:pt>
                <c:pt idx="27">
                  <c:v>4.5999999999999999E-2</c:v>
                </c:pt>
                <c:pt idx="28">
                  <c:v>4.2000000000000003E-2</c:v>
                </c:pt>
                <c:pt idx="29">
                  <c:v>3.9E-2</c:v>
                </c:pt>
                <c:pt idx="30">
                  <c:v>3.7999999999999999E-2</c:v>
                </c:pt>
                <c:pt idx="31">
                  <c:v>3.6000000000000004E-2</c:v>
                </c:pt>
                <c:pt idx="32">
                  <c:v>3.4000000000000002E-2</c:v>
                </c:pt>
                <c:pt idx="33">
                  <c:v>3.3000000000000002E-2</c:v>
                </c:pt>
                <c:pt idx="34">
                  <c:v>3.2000000000000001E-2</c:v>
                </c:pt>
                <c:pt idx="35">
                  <c:v>3.1E-2</c:v>
                </c:pt>
                <c:pt idx="36">
                  <c:v>0.03</c:v>
                </c:pt>
                <c:pt idx="37">
                  <c:v>0.03</c:v>
                </c:pt>
                <c:pt idx="38">
                  <c:v>2.8999999999999998E-2</c:v>
                </c:pt>
                <c:pt idx="39">
                  <c:v>2.7999999999999997E-2</c:v>
                </c:pt>
                <c:pt idx="40">
                  <c:v>2.7000000000000003E-2</c:v>
                </c:pt>
                <c:pt idx="41">
                  <c:v>2.7000000000000003E-2</c:v>
                </c:pt>
                <c:pt idx="42">
                  <c:v>2.6000000000000002E-2</c:v>
                </c:pt>
                <c:pt idx="43">
                  <c:v>2.7000000000000003E-2</c:v>
                </c:pt>
                <c:pt idx="44">
                  <c:v>2.7000000000000003E-2</c:v>
                </c:pt>
                <c:pt idx="45">
                  <c:v>2.6000000000000002E-2</c:v>
                </c:pt>
                <c:pt idx="46">
                  <c:v>2.6000000000000002E-2</c:v>
                </c:pt>
                <c:pt idx="47">
                  <c:v>2.6000000000000002E-2</c:v>
                </c:pt>
                <c:pt idx="48">
                  <c:v>2.6000000000000002E-2</c:v>
                </c:pt>
                <c:pt idx="49">
                  <c:v>2.5000000000000001E-2</c:v>
                </c:pt>
                <c:pt idx="50">
                  <c:v>2.5000000000000001E-2</c:v>
                </c:pt>
                <c:pt idx="51">
                  <c:v>2.6000000000000002E-2</c:v>
                </c:pt>
                <c:pt idx="52">
                  <c:v>2.5000000000000001E-2</c:v>
                </c:pt>
                <c:pt idx="53">
                  <c:v>2.6000000000000002E-2</c:v>
                </c:pt>
                <c:pt idx="54">
                  <c:v>2.6000000000000002E-2</c:v>
                </c:pt>
                <c:pt idx="55">
                  <c:v>2.6000000000000002E-2</c:v>
                </c:pt>
                <c:pt idx="56">
                  <c:v>2.6000000000000002E-2</c:v>
                </c:pt>
                <c:pt idx="57">
                  <c:v>2.6000000000000002E-2</c:v>
                </c:pt>
                <c:pt idx="58">
                  <c:v>2.6000000000000002E-2</c:v>
                </c:pt>
                <c:pt idx="59">
                  <c:v>2.6000000000000002E-2</c:v>
                </c:pt>
                <c:pt idx="60">
                  <c:v>2.6000000000000002E-2</c:v>
                </c:pt>
                <c:pt idx="61">
                  <c:v>2.7000000000000003E-2</c:v>
                </c:pt>
                <c:pt idx="62">
                  <c:v>2.7000000000000003E-2</c:v>
                </c:pt>
                <c:pt idx="63">
                  <c:v>2.7000000000000003E-2</c:v>
                </c:pt>
                <c:pt idx="64">
                  <c:v>2.7999999999999997E-2</c:v>
                </c:pt>
                <c:pt idx="65">
                  <c:v>2.8999999999999998E-2</c:v>
                </c:pt>
                <c:pt idx="66">
                  <c:v>0.03</c:v>
                </c:pt>
                <c:pt idx="67">
                  <c:v>3.1E-2</c:v>
                </c:pt>
              </c:numCache>
            </c:numRef>
          </c:val>
          <c:smooth val="0"/>
          <c:extLst>
            <c:ext xmlns:c16="http://schemas.microsoft.com/office/drawing/2014/chart" uri="{C3380CC4-5D6E-409C-BE32-E72D297353CC}">
              <c16:uniqueId val="{00000001-07E0-458F-A0B3-9B2F5BFB0417}"/>
            </c:ext>
          </c:extLst>
        </c:ser>
        <c:ser>
          <c:idx val="2"/>
          <c:order val="2"/>
          <c:tx>
            <c:strRef>
              <c:f>Trend!$D$7</c:f>
              <c:strCache>
                <c:ptCount val="1"/>
                <c:pt idx="0">
                  <c:v>England claimant rate % (16-64)</c:v>
                </c:pt>
              </c:strCache>
            </c:strRef>
          </c:tx>
          <c:spPr>
            <a:ln w="28575" cap="rnd">
              <a:solidFill>
                <a:srgbClr val="ED7004"/>
              </a:solidFill>
              <a:round/>
            </a:ln>
            <a:effectLst/>
          </c:spPr>
          <c:marker>
            <c:symbol val="none"/>
          </c:marker>
          <c:cat>
            <c:strRef>
              <c:f>Trend!$A$8:$A$75</c:f>
              <c:strCache>
                <c:ptCount val="68"/>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pt idx="49">
                  <c:v>February 2023</c:v>
                </c:pt>
                <c:pt idx="50">
                  <c:v>March 2023</c:v>
                </c:pt>
                <c:pt idx="51">
                  <c:v>April 2023</c:v>
                </c:pt>
                <c:pt idx="52">
                  <c:v>May 2023</c:v>
                </c:pt>
                <c:pt idx="53">
                  <c:v>June 2023</c:v>
                </c:pt>
                <c:pt idx="54">
                  <c:v>July 2023</c:v>
                </c:pt>
                <c:pt idx="55">
                  <c:v>August 2023</c:v>
                </c:pt>
                <c:pt idx="56">
                  <c:v>September 2023</c:v>
                </c:pt>
                <c:pt idx="57">
                  <c:v>October 2023</c:v>
                </c:pt>
                <c:pt idx="58">
                  <c:v>November 2023</c:v>
                </c:pt>
                <c:pt idx="59">
                  <c:v>December 2023</c:v>
                </c:pt>
                <c:pt idx="60">
                  <c:v>January 2024</c:v>
                </c:pt>
                <c:pt idx="61">
                  <c:v>February 2024</c:v>
                </c:pt>
                <c:pt idx="62">
                  <c:v>March 2024</c:v>
                </c:pt>
                <c:pt idx="63">
                  <c:v>April 2024</c:v>
                </c:pt>
                <c:pt idx="64">
                  <c:v>May 2024</c:v>
                </c:pt>
                <c:pt idx="65">
                  <c:v>June 2024</c:v>
                </c:pt>
                <c:pt idx="66">
                  <c:v>July 2024</c:v>
                </c:pt>
                <c:pt idx="67">
                  <c:v>August 2024</c:v>
                </c:pt>
              </c:strCache>
            </c:strRef>
          </c:cat>
          <c:val>
            <c:numRef>
              <c:f>Trend!$D$8:$D$75</c:f>
              <c:numCache>
                <c:formatCode>0.0%</c:formatCode>
                <c:ptCount val="68"/>
                <c:pt idx="0">
                  <c:v>2.4E-2</c:v>
                </c:pt>
                <c:pt idx="1">
                  <c:v>2.5000000000000001E-2</c:v>
                </c:pt>
                <c:pt idx="2">
                  <c:v>2.6000000000000002E-2</c:v>
                </c:pt>
                <c:pt idx="3">
                  <c:v>2.6000000000000002E-2</c:v>
                </c:pt>
                <c:pt idx="4">
                  <c:v>2.6000000000000002E-2</c:v>
                </c:pt>
                <c:pt idx="5">
                  <c:v>2.7000000000000003E-2</c:v>
                </c:pt>
                <c:pt idx="6">
                  <c:v>2.7000000000000003E-2</c:v>
                </c:pt>
                <c:pt idx="7">
                  <c:v>2.7999999999999997E-2</c:v>
                </c:pt>
                <c:pt idx="8">
                  <c:v>2.7999999999999997E-2</c:v>
                </c:pt>
                <c:pt idx="9">
                  <c:v>2.7999999999999997E-2</c:v>
                </c:pt>
                <c:pt idx="10">
                  <c:v>2.7999999999999997E-2</c:v>
                </c:pt>
                <c:pt idx="11">
                  <c:v>2.8999999999999998E-2</c:v>
                </c:pt>
                <c:pt idx="12">
                  <c:v>2.8999999999999998E-2</c:v>
                </c:pt>
                <c:pt idx="13">
                  <c:v>0.03</c:v>
                </c:pt>
                <c:pt idx="14">
                  <c:v>0.03</c:v>
                </c:pt>
                <c:pt idx="15">
                  <c:v>0.05</c:v>
                </c:pt>
                <c:pt idx="16">
                  <c:v>6.4000000000000001E-2</c:v>
                </c:pt>
                <c:pt idx="17">
                  <c:v>6.3E-2</c:v>
                </c:pt>
                <c:pt idx="18">
                  <c:v>6.4000000000000001E-2</c:v>
                </c:pt>
                <c:pt idx="19">
                  <c:v>6.5000000000000002E-2</c:v>
                </c:pt>
                <c:pt idx="20">
                  <c:v>6.4000000000000001E-2</c:v>
                </c:pt>
                <c:pt idx="21">
                  <c:v>6.2E-2</c:v>
                </c:pt>
                <c:pt idx="22">
                  <c:v>6.3E-2</c:v>
                </c:pt>
                <c:pt idx="23">
                  <c:v>6.3E-2</c:v>
                </c:pt>
                <c:pt idx="24">
                  <c:v>6.2E-2</c:v>
                </c:pt>
                <c:pt idx="25">
                  <c:v>6.5000000000000002E-2</c:v>
                </c:pt>
                <c:pt idx="26">
                  <c:v>6.5000000000000002E-2</c:v>
                </c:pt>
                <c:pt idx="27">
                  <c:v>6.4000000000000001E-2</c:v>
                </c:pt>
                <c:pt idx="28">
                  <c:v>0.06</c:v>
                </c:pt>
                <c:pt idx="29">
                  <c:v>5.5999999999999994E-2</c:v>
                </c:pt>
                <c:pt idx="30">
                  <c:v>5.4000000000000006E-2</c:v>
                </c:pt>
                <c:pt idx="31">
                  <c:v>5.2000000000000005E-2</c:v>
                </c:pt>
                <c:pt idx="32">
                  <c:v>0.05</c:v>
                </c:pt>
                <c:pt idx="33">
                  <c:v>4.8000000000000001E-2</c:v>
                </c:pt>
                <c:pt idx="34">
                  <c:v>4.5999999999999999E-2</c:v>
                </c:pt>
                <c:pt idx="35">
                  <c:v>4.4000000000000004E-2</c:v>
                </c:pt>
                <c:pt idx="36">
                  <c:v>4.2999999999999997E-2</c:v>
                </c:pt>
                <c:pt idx="37">
                  <c:v>4.2999999999999997E-2</c:v>
                </c:pt>
                <c:pt idx="38">
                  <c:v>4.2000000000000003E-2</c:v>
                </c:pt>
                <c:pt idx="39">
                  <c:v>0.04</c:v>
                </c:pt>
                <c:pt idx="40">
                  <c:v>3.9E-2</c:v>
                </c:pt>
                <c:pt idx="41">
                  <c:v>3.7999999999999999E-2</c:v>
                </c:pt>
                <c:pt idx="42">
                  <c:v>3.7000000000000005E-2</c:v>
                </c:pt>
                <c:pt idx="43">
                  <c:v>3.7000000000000005E-2</c:v>
                </c:pt>
                <c:pt idx="44">
                  <c:v>3.7000000000000005E-2</c:v>
                </c:pt>
                <c:pt idx="45">
                  <c:v>3.6000000000000004E-2</c:v>
                </c:pt>
                <c:pt idx="46">
                  <c:v>3.6000000000000004E-2</c:v>
                </c:pt>
                <c:pt idx="47">
                  <c:v>3.7000000000000005E-2</c:v>
                </c:pt>
                <c:pt idx="48">
                  <c:v>3.6000000000000004E-2</c:v>
                </c:pt>
                <c:pt idx="49">
                  <c:v>3.7000000000000005E-2</c:v>
                </c:pt>
                <c:pt idx="50">
                  <c:v>3.7999999999999999E-2</c:v>
                </c:pt>
                <c:pt idx="51">
                  <c:v>3.7999999999999999E-2</c:v>
                </c:pt>
                <c:pt idx="52">
                  <c:v>3.7000000000000005E-2</c:v>
                </c:pt>
                <c:pt idx="53">
                  <c:v>3.7000000000000005E-2</c:v>
                </c:pt>
                <c:pt idx="54">
                  <c:v>3.7999999999999999E-2</c:v>
                </c:pt>
                <c:pt idx="55">
                  <c:v>3.7000000000000005E-2</c:v>
                </c:pt>
                <c:pt idx="56">
                  <c:v>3.7000000000000005E-2</c:v>
                </c:pt>
                <c:pt idx="57">
                  <c:v>3.7000000000000005E-2</c:v>
                </c:pt>
                <c:pt idx="58">
                  <c:v>3.7000000000000005E-2</c:v>
                </c:pt>
                <c:pt idx="59">
                  <c:v>3.7999999999999999E-2</c:v>
                </c:pt>
                <c:pt idx="60">
                  <c:v>3.7999999999999999E-2</c:v>
                </c:pt>
                <c:pt idx="61">
                  <c:v>3.9E-2</c:v>
                </c:pt>
                <c:pt idx="62">
                  <c:v>3.9E-2</c:v>
                </c:pt>
                <c:pt idx="63">
                  <c:v>3.9E-2</c:v>
                </c:pt>
                <c:pt idx="64">
                  <c:v>3.9E-2</c:v>
                </c:pt>
                <c:pt idx="65">
                  <c:v>0.04</c:v>
                </c:pt>
                <c:pt idx="66">
                  <c:v>4.3999999999999997E-2</c:v>
                </c:pt>
                <c:pt idx="67">
                  <c:v>4.3999999999999997E-2</c:v>
                </c:pt>
              </c:numCache>
            </c:numRef>
          </c:val>
          <c:smooth val="0"/>
          <c:extLst>
            <c:ext xmlns:c16="http://schemas.microsoft.com/office/drawing/2014/chart" uri="{C3380CC4-5D6E-409C-BE32-E72D297353CC}">
              <c16:uniqueId val="{00000002-07E0-458F-A0B3-9B2F5BFB0417}"/>
            </c:ext>
          </c:extLst>
        </c:ser>
        <c:dLbls>
          <c:showLegendKey val="0"/>
          <c:showVal val="0"/>
          <c:showCatName val="0"/>
          <c:showSerName val="0"/>
          <c:showPercent val="0"/>
          <c:showBubbleSize val="0"/>
        </c:dLbls>
        <c:marker val="1"/>
        <c:smooth val="0"/>
        <c:axId val="2083602400"/>
        <c:axId val="1772351904"/>
      </c:lineChart>
      <c:catAx>
        <c:axId val="2083602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rgbClr val="3C3C3B"/>
                </a:solidFill>
                <a:latin typeface="+mn-lt"/>
                <a:ea typeface="+mn-ea"/>
                <a:cs typeface="+mn-cs"/>
              </a:defRPr>
            </a:pPr>
            <a:endParaRPr lang="en-US"/>
          </a:p>
        </c:txPr>
        <c:crossAx val="1772351904"/>
        <c:crosses val="autoZero"/>
        <c:auto val="1"/>
        <c:lblAlgn val="ctr"/>
        <c:lblOffset val="100"/>
        <c:noMultiLvlLbl val="0"/>
      </c:catAx>
      <c:valAx>
        <c:axId val="17723519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rgbClr val="3C3C3B"/>
                </a:solidFill>
                <a:latin typeface="+mn-lt"/>
                <a:ea typeface="+mn-ea"/>
                <a:cs typeface="+mn-cs"/>
              </a:defRPr>
            </a:pPr>
            <a:endParaRPr lang="en-US"/>
          </a:p>
        </c:txPr>
        <c:crossAx val="2083602400"/>
        <c:crosses val="autoZero"/>
        <c:crossBetween val="between"/>
      </c:valAx>
      <c:valAx>
        <c:axId val="1772360224"/>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rgbClr val="3C3C3B"/>
                </a:solidFill>
                <a:latin typeface="+mn-lt"/>
                <a:ea typeface="+mn-ea"/>
                <a:cs typeface="+mn-cs"/>
              </a:defRPr>
            </a:pPr>
            <a:endParaRPr lang="en-US"/>
          </a:p>
        </c:txPr>
        <c:crossAx val="88502512"/>
        <c:crosses val="max"/>
        <c:crossBetween val="between"/>
      </c:valAx>
      <c:catAx>
        <c:axId val="88502512"/>
        <c:scaling>
          <c:orientation val="minMax"/>
        </c:scaling>
        <c:delete val="1"/>
        <c:axPos val="b"/>
        <c:numFmt formatCode="General" sourceLinked="1"/>
        <c:majorTickMark val="out"/>
        <c:minorTickMark val="none"/>
        <c:tickLblPos val="nextTo"/>
        <c:crossAx val="1772360224"/>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2C2D84"/>
            </a:solidFill>
            <a:ln>
              <a:noFill/>
            </a:ln>
            <a:effectLst/>
          </c:spPr>
          <c:invertIfNegative val="0"/>
          <c:dPt>
            <c:idx val="24"/>
            <c:invertIfNegative val="0"/>
            <c:bubble3D val="0"/>
            <c:spPr>
              <a:solidFill>
                <a:srgbClr val="9FC63B"/>
              </a:solidFill>
              <a:ln>
                <a:noFill/>
              </a:ln>
              <a:effectLst/>
            </c:spPr>
            <c:extLst>
              <c:ext xmlns:c16="http://schemas.microsoft.com/office/drawing/2014/chart" uri="{C3380CC4-5D6E-409C-BE32-E72D297353CC}">
                <c16:uniqueId val="{00000002-0B0E-4527-9B5B-59546DBC522D}"/>
              </c:ext>
            </c:extLst>
          </c:dPt>
          <c:cat>
            <c:strRef>
              <c:f>'Claimant rate by LEP'!$A$8:$A$45</c:f>
              <c:strCache>
                <c:ptCount val="38"/>
                <c:pt idx="0">
                  <c:v>Greater Birmingham and Solihull</c:v>
                </c:pt>
                <c:pt idx="1">
                  <c:v>Black Country</c:v>
                </c:pt>
                <c:pt idx="2">
                  <c:v>London</c:v>
                </c:pt>
                <c:pt idx="3">
                  <c:v>Leeds City Region</c:v>
                </c:pt>
                <c:pt idx="4">
                  <c:v>Greater Manchester</c:v>
                </c:pt>
                <c:pt idx="5">
                  <c:v>Liverpool City Region</c:v>
                </c:pt>
                <c:pt idx="6">
                  <c:v>Tees Valley</c:v>
                </c:pt>
                <c:pt idx="7">
                  <c:v>South Yorkshire</c:v>
                </c:pt>
                <c:pt idx="8">
                  <c:v>Lancashire</c:v>
                </c:pt>
                <c:pt idx="9">
                  <c:v>Hull and East Yorkshire</c:v>
                </c:pt>
                <c:pt idx="10">
                  <c:v>Coventry and Warwickshire</c:v>
                </c:pt>
                <c:pt idx="11">
                  <c:v>North East</c:v>
                </c:pt>
                <c:pt idx="12">
                  <c:v>South East Midlands</c:v>
                </c:pt>
                <c:pt idx="13">
                  <c:v>D2N2</c:v>
                </c:pt>
                <c:pt idx="14">
                  <c:v>Leicester and Leicestershire</c:v>
                </c:pt>
                <c:pt idx="15">
                  <c:v>Stoke-on-Trent and Staffordshire</c:v>
                </c:pt>
                <c:pt idx="16">
                  <c:v>Solent</c:v>
                </c:pt>
                <c:pt idx="17">
                  <c:v>South East</c:v>
                </c:pt>
                <c:pt idx="18">
                  <c:v>Greater Lincolnshire</c:v>
                </c:pt>
                <c:pt idx="19">
                  <c:v>Greater Cambridge Greater Peterborough</c:v>
                </c:pt>
                <c:pt idx="20">
                  <c:v>Thames Valley Berkshire</c:v>
                </c:pt>
                <c:pt idx="21">
                  <c:v>Worcestershire</c:v>
                </c:pt>
                <c:pt idx="22">
                  <c:v>Dorset</c:v>
                </c:pt>
                <c:pt idx="23">
                  <c:v>The Marches</c:v>
                </c:pt>
                <c:pt idx="24">
                  <c:v>Buckinghamshire</c:v>
                </c:pt>
                <c:pt idx="25">
                  <c:v>Coast to Capital</c:v>
                </c:pt>
                <c:pt idx="26">
                  <c:v>Cornwall and Isles of Scilly</c:v>
                </c:pt>
                <c:pt idx="27">
                  <c:v>Hertfordshire</c:v>
                </c:pt>
                <c:pt idx="28">
                  <c:v>New Anglia</c:v>
                </c:pt>
                <c:pt idx="29">
                  <c:v>West of England</c:v>
                </c:pt>
                <c:pt idx="30">
                  <c:v>GFirst</c:v>
                </c:pt>
                <c:pt idx="31">
                  <c:v>Heart of the South West</c:v>
                </c:pt>
                <c:pt idx="32">
                  <c:v>Cheshire and Warrington</c:v>
                </c:pt>
                <c:pt idx="33">
                  <c:v>Swindon and Wiltshire</c:v>
                </c:pt>
                <c:pt idx="34">
                  <c:v>Cumbria</c:v>
                </c:pt>
                <c:pt idx="35">
                  <c:v>Enterprise M3</c:v>
                </c:pt>
                <c:pt idx="36">
                  <c:v>OxLEP</c:v>
                </c:pt>
                <c:pt idx="37">
                  <c:v>York and North Yorkshire</c:v>
                </c:pt>
              </c:strCache>
            </c:strRef>
          </c:cat>
          <c:val>
            <c:numRef>
              <c:f>'Claimant rate by LEP'!$BC$8:$BC$45</c:f>
              <c:numCache>
                <c:formatCode>0.0%</c:formatCode>
                <c:ptCount val="38"/>
                <c:pt idx="0">
                  <c:v>7.6999999999999999E-2</c:v>
                </c:pt>
                <c:pt idx="1">
                  <c:v>6.9000000000000006E-2</c:v>
                </c:pt>
                <c:pt idx="2">
                  <c:v>5.9000000000000004E-2</c:v>
                </c:pt>
                <c:pt idx="3">
                  <c:v>5.7999999999999996E-2</c:v>
                </c:pt>
                <c:pt idx="4">
                  <c:v>5.7000000000000002E-2</c:v>
                </c:pt>
                <c:pt idx="5">
                  <c:v>0.05</c:v>
                </c:pt>
                <c:pt idx="6">
                  <c:v>4.9000000000000002E-2</c:v>
                </c:pt>
                <c:pt idx="7">
                  <c:v>4.8000000000000001E-2</c:v>
                </c:pt>
                <c:pt idx="8">
                  <c:v>4.7E-2</c:v>
                </c:pt>
                <c:pt idx="9">
                  <c:v>4.4999999999999998E-2</c:v>
                </c:pt>
                <c:pt idx="10">
                  <c:v>4.2000000000000003E-2</c:v>
                </c:pt>
                <c:pt idx="11">
                  <c:v>4.2000000000000003E-2</c:v>
                </c:pt>
                <c:pt idx="12">
                  <c:v>4.2000000000000003E-2</c:v>
                </c:pt>
                <c:pt idx="13">
                  <c:v>4.0999999999999995E-2</c:v>
                </c:pt>
                <c:pt idx="14">
                  <c:v>0.04</c:v>
                </c:pt>
                <c:pt idx="15">
                  <c:v>3.9E-2</c:v>
                </c:pt>
                <c:pt idx="16">
                  <c:v>3.7000000000000005E-2</c:v>
                </c:pt>
                <c:pt idx="17">
                  <c:v>3.7000000000000005E-2</c:v>
                </c:pt>
                <c:pt idx="18">
                  <c:v>3.5000000000000003E-2</c:v>
                </c:pt>
                <c:pt idx="19">
                  <c:v>3.4000000000000002E-2</c:v>
                </c:pt>
                <c:pt idx="20">
                  <c:v>3.4000000000000002E-2</c:v>
                </c:pt>
                <c:pt idx="21">
                  <c:v>3.4000000000000002E-2</c:v>
                </c:pt>
                <c:pt idx="22">
                  <c:v>3.2000000000000001E-2</c:v>
                </c:pt>
                <c:pt idx="23">
                  <c:v>3.2000000000000001E-2</c:v>
                </c:pt>
                <c:pt idx="24">
                  <c:v>3.1E-2</c:v>
                </c:pt>
                <c:pt idx="25">
                  <c:v>3.1E-2</c:v>
                </c:pt>
                <c:pt idx="26">
                  <c:v>3.1E-2</c:v>
                </c:pt>
                <c:pt idx="27">
                  <c:v>3.1E-2</c:v>
                </c:pt>
                <c:pt idx="28">
                  <c:v>3.1E-2</c:v>
                </c:pt>
                <c:pt idx="29">
                  <c:v>0.03</c:v>
                </c:pt>
                <c:pt idx="30">
                  <c:v>2.7999999999999997E-2</c:v>
                </c:pt>
                <c:pt idx="31">
                  <c:v>2.7999999999999997E-2</c:v>
                </c:pt>
                <c:pt idx="32">
                  <c:v>2.7000000000000003E-2</c:v>
                </c:pt>
                <c:pt idx="33">
                  <c:v>2.7000000000000003E-2</c:v>
                </c:pt>
                <c:pt idx="34">
                  <c:v>2.5000000000000001E-2</c:v>
                </c:pt>
                <c:pt idx="35">
                  <c:v>2.4E-2</c:v>
                </c:pt>
                <c:pt idx="36">
                  <c:v>2.4E-2</c:v>
                </c:pt>
                <c:pt idx="37">
                  <c:v>2.2000000000000002E-2</c:v>
                </c:pt>
              </c:numCache>
            </c:numRef>
          </c:val>
          <c:extLst>
            <c:ext xmlns:c16="http://schemas.microsoft.com/office/drawing/2014/chart" uri="{C3380CC4-5D6E-409C-BE32-E72D297353CC}">
              <c16:uniqueId val="{00000016-4637-4F25-B368-5B8A50E9A28C}"/>
            </c:ext>
          </c:extLst>
        </c:ser>
        <c:dLbls>
          <c:showLegendKey val="0"/>
          <c:showVal val="0"/>
          <c:showCatName val="0"/>
          <c:showSerName val="0"/>
          <c:showPercent val="0"/>
          <c:showBubbleSize val="0"/>
        </c:dLbls>
        <c:gapWidth val="219"/>
        <c:overlap val="-27"/>
        <c:axId val="629872783"/>
        <c:axId val="551263375"/>
      </c:barChart>
      <c:catAx>
        <c:axId val="6298727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rgbClr val="3C3C3B"/>
                </a:solidFill>
                <a:latin typeface="+mn-lt"/>
                <a:ea typeface="+mn-ea"/>
                <a:cs typeface="+mn-cs"/>
              </a:defRPr>
            </a:pPr>
            <a:endParaRPr lang="en-US"/>
          </a:p>
        </c:txPr>
        <c:crossAx val="551263375"/>
        <c:crosses val="autoZero"/>
        <c:auto val="1"/>
        <c:lblAlgn val="ctr"/>
        <c:lblOffset val="100"/>
        <c:noMultiLvlLbl val="0"/>
      </c:catAx>
      <c:valAx>
        <c:axId val="55126337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rgbClr val="3C3C3B"/>
                </a:solidFill>
                <a:latin typeface="+mn-lt"/>
                <a:ea typeface="+mn-ea"/>
                <a:cs typeface="+mn-cs"/>
              </a:defRPr>
            </a:pPr>
            <a:endParaRPr lang="en-US"/>
          </a:p>
        </c:txPr>
        <c:crossAx val="62987278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7595000000000001E-2"/>
          <c:y val="2.7718253968253968E-2"/>
          <c:w val="0.89012379629629634"/>
          <c:h val="0.64914841269841272"/>
        </c:manualLayout>
      </c:layout>
      <c:barChart>
        <c:barDir val="col"/>
        <c:grouping val="clustered"/>
        <c:varyColors val="0"/>
        <c:ser>
          <c:idx val="0"/>
          <c:order val="0"/>
          <c:tx>
            <c:strRef>
              <c:f>'Claimant rate by LEP'!$BD$47</c:f>
              <c:strCache>
                <c:ptCount val="1"/>
                <c:pt idx="0">
                  <c:v>March - August 2024</c:v>
                </c:pt>
              </c:strCache>
            </c:strRef>
          </c:tx>
          <c:spPr>
            <a:solidFill>
              <a:srgbClr val="2C2D84"/>
            </a:solidFill>
            <a:ln>
              <a:noFill/>
            </a:ln>
            <a:effectLst/>
          </c:spPr>
          <c:invertIfNegative val="0"/>
          <c:dPt>
            <c:idx val="9"/>
            <c:invertIfNegative val="0"/>
            <c:bubble3D val="0"/>
            <c:spPr>
              <a:solidFill>
                <a:srgbClr val="9FC63B"/>
              </a:solidFill>
              <a:ln>
                <a:noFill/>
              </a:ln>
              <a:effectLst/>
            </c:spPr>
            <c:extLst>
              <c:ext xmlns:c16="http://schemas.microsoft.com/office/drawing/2014/chart" uri="{C3380CC4-5D6E-409C-BE32-E72D297353CC}">
                <c16:uniqueId val="{00000002-46B4-4BBD-AABF-5D74F8AF14C5}"/>
              </c:ext>
            </c:extLst>
          </c:dPt>
          <c:cat>
            <c:strRef>
              <c:f>'Claimant rate by LEP'!$A$48:$A$85</c:f>
              <c:strCache>
                <c:ptCount val="38"/>
                <c:pt idx="0">
                  <c:v>London</c:v>
                </c:pt>
                <c:pt idx="1">
                  <c:v>Greater Birmingham and Solihull</c:v>
                </c:pt>
                <c:pt idx="2">
                  <c:v>Leeds City Region</c:v>
                </c:pt>
                <c:pt idx="3">
                  <c:v>Leicester and Leicestershire</c:v>
                </c:pt>
                <c:pt idx="4">
                  <c:v>Black Country</c:v>
                </c:pt>
                <c:pt idx="5">
                  <c:v>South East Midlands</c:v>
                </c:pt>
                <c:pt idx="6">
                  <c:v>Greater Manchester</c:v>
                </c:pt>
                <c:pt idx="7">
                  <c:v>Coventry and Warwickshire</c:v>
                </c:pt>
                <c:pt idx="8">
                  <c:v>Thames Valley Berkshire</c:v>
                </c:pt>
                <c:pt idx="9">
                  <c:v>Buckinghamshire</c:v>
                </c:pt>
                <c:pt idx="10">
                  <c:v>South Yorkshire</c:v>
                </c:pt>
                <c:pt idx="11">
                  <c:v>Greater Cambridge Greater Peterborough</c:v>
                </c:pt>
                <c:pt idx="12">
                  <c:v>Solent</c:v>
                </c:pt>
                <c:pt idx="13">
                  <c:v>Hertfordshire</c:v>
                </c:pt>
                <c:pt idx="14">
                  <c:v>D2N2</c:v>
                </c:pt>
                <c:pt idx="15">
                  <c:v>Stoke-on-Trent and Staffordshire</c:v>
                </c:pt>
                <c:pt idx="16">
                  <c:v>Worcestershire</c:v>
                </c:pt>
                <c:pt idx="17">
                  <c:v>Coast to Capital</c:v>
                </c:pt>
                <c:pt idx="18">
                  <c:v>Enterprise M3</c:v>
                </c:pt>
                <c:pt idx="19">
                  <c:v>Lancashire</c:v>
                </c:pt>
                <c:pt idx="20">
                  <c:v>South East</c:v>
                </c:pt>
                <c:pt idx="21">
                  <c:v>Dorset</c:v>
                </c:pt>
                <c:pt idx="22">
                  <c:v>OxLEP</c:v>
                </c:pt>
                <c:pt idx="23">
                  <c:v>The Marches</c:v>
                </c:pt>
                <c:pt idx="24">
                  <c:v>West of England</c:v>
                </c:pt>
                <c:pt idx="25">
                  <c:v>Liverpool City Region</c:v>
                </c:pt>
                <c:pt idx="26">
                  <c:v>GFirst</c:v>
                </c:pt>
                <c:pt idx="27">
                  <c:v>Swindon and Wiltshire</c:v>
                </c:pt>
                <c:pt idx="28">
                  <c:v>York and North Yorkshire</c:v>
                </c:pt>
                <c:pt idx="29">
                  <c:v>New Anglia</c:v>
                </c:pt>
                <c:pt idx="30">
                  <c:v>Cornwall and Isles of Scilly</c:v>
                </c:pt>
                <c:pt idx="31">
                  <c:v>Hull and East Yorkshire</c:v>
                </c:pt>
                <c:pt idx="32">
                  <c:v>Heart of the South West</c:v>
                </c:pt>
                <c:pt idx="33">
                  <c:v>Cheshire and Warrington</c:v>
                </c:pt>
                <c:pt idx="34">
                  <c:v>Greater Lincolnshire</c:v>
                </c:pt>
                <c:pt idx="35">
                  <c:v>Cumbria</c:v>
                </c:pt>
                <c:pt idx="36">
                  <c:v>Tees Valley</c:v>
                </c:pt>
                <c:pt idx="37">
                  <c:v>North East</c:v>
                </c:pt>
              </c:strCache>
            </c:strRef>
          </c:cat>
          <c:val>
            <c:numRef>
              <c:f>'Claimant rate by LEP'!$BD$48:$BD$85</c:f>
              <c:numCache>
                <c:formatCode>0.0%</c:formatCode>
                <c:ptCount val="38"/>
                <c:pt idx="0">
                  <c:v>2.8000000000000004E-2</c:v>
                </c:pt>
                <c:pt idx="1">
                  <c:v>2.6999999999999996E-2</c:v>
                </c:pt>
                <c:pt idx="2">
                  <c:v>1.8999999999999996E-2</c:v>
                </c:pt>
                <c:pt idx="3">
                  <c:v>1.7999999999999999E-2</c:v>
                </c:pt>
                <c:pt idx="4">
                  <c:v>1.7000000000000001E-2</c:v>
                </c:pt>
                <c:pt idx="5">
                  <c:v>1.7000000000000001E-2</c:v>
                </c:pt>
                <c:pt idx="6">
                  <c:v>1.6000000000000007E-2</c:v>
                </c:pt>
                <c:pt idx="7">
                  <c:v>1.6E-2</c:v>
                </c:pt>
                <c:pt idx="8">
                  <c:v>1.5000000000000003E-2</c:v>
                </c:pt>
                <c:pt idx="9">
                  <c:v>1.3999999999999999E-2</c:v>
                </c:pt>
                <c:pt idx="10">
                  <c:v>1.3999999999999999E-2</c:v>
                </c:pt>
                <c:pt idx="11">
                  <c:v>1.3000000000000001E-2</c:v>
                </c:pt>
                <c:pt idx="12">
                  <c:v>1.2000000000000004E-2</c:v>
                </c:pt>
                <c:pt idx="13">
                  <c:v>1.2E-2</c:v>
                </c:pt>
                <c:pt idx="14">
                  <c:v>1.1999999999999997E-2</c:v>
                </c:pt>
                <c:pt idx="15">
                  <c:v>1.1000000000000003E-2</c:v>
                </c:pt>
                <c:pt idx="16">
                  <c:v>1.1000000000000003E-2</c:v>
                </c:pt>
                <c:pt idx="17">
                  <c:v>1.0999999999999999E-2</c:v>
                </c:pt>
                <c:pt idx="18">
                  <c:v>1.0999999999999999E-2</c:v>
                </c:pt>
                <c:pt idx="19">
                  <c:v>1.0999999999999996E-2</c:v>
                </c:pt>
                <c:pt idx="20">
                  <c:v>9.000000000000008E-3</c:v>
                </c:pt>
                <c:pt idx="21">
                  <c:v>9.0000000000000011E-3</c:v>
                </c:pt>
                <c:pt idx="22">
                  <c:v>9.0000000000000011E-3</c:v>
                </c:pt>
                <c:pt idx="23">
                  <c:v>9.0000000000000011E-3</c:v>
                </c:pt>
                <c:pt idx="24">
                  <c:v>8.9999999999999976E-3</c:v>
                </c:pt>
                <c:pt idx="25">
                  <c:v>8.0000000000000002E-3</c:v>
                </c:pt>
                <c:pt idx="26">
                  <c:v>7.9999999999999967E-3</c:v>
                </c:pt>
                <c:pt idx="27">
                  <c:v>7.0000000000000027E-3</c:v>
                </c:pt>
                <c:pt idx="28">
                  <c:v>6.0000000000000019E-3</c:v>
                </c:pt>
                <c:pt idx="29">
                  <c:v>5.9999999999999984E-3</c:v>
                </c:pt>
                <c:pt idx="30">
                  <c:v>4.9999999999999975E-3</c:v>
                </c:pt>
                <c:pt idx="31">
                  <c:v>4.9999999999999975E-3</c:v>
                </c:pt>
                <c:pt idx="32">
                  <c:v>3.9999999999999966E-3</c:v>
                </c:pt>
                <c:pt idx="33">
                  <c:v>3.0000000000000027E-3</c:v>
                </c:pt>
                <c:pt idx="34">
                  <c:v>3.0000000000000027E-3</c:v>
                </c:pt>
                <c:pt idx="35">
                  <c:v>1.0000000000000009E-3</c:v>
                </c:pt>
                <c:pt idx="36">
                  <c:v>-1.9999999999999948E-3</c:v>
                </c:pt>
                <c:pt idx="37">
                  <c:v>-2.0000000000000018E-3</c:v>
                </c:pt>
              </c:numCache>
            </c:numRef>
          </c:val>
          <c:extLst>
            <c:ext xmlns:c16="http://schemas.microsoft.com/office/drawing/2014/chart" uri="{C3380CC4-5D6E-409C-BE32-E72D297353CC}">
              <c16:uniqueId val="{00000024-BD77-45DB-A09E-56385949BAD0}"/>
            </c:ext>
          </c:extLst>
        </c:ser>
        <c:dLbls>
          <c:showLegendKey val="0"/>
          <c:showVal val="0"/>
          <c:showCatName val="0"/>
          <c:showSerName val="0"/>
          <c:showPercent val="0"/>
          <c:showBubbleSize val="0"/>
        </c:dLbls>
        <c:gapWidth val="219"/>
        <c:overlap val="-27"/>
        <c:axId val="1332740128"/>
        <c:axId val="2014510160"/>
      </c:barChart>
      <c:catAx>
        <c:axId val="133274012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rgbClr val="3C3C3B"/>
                </a:solidFill>
                <a:latin typeface="+mn-lt"/>
                <a:ea typeface="+mn-ea"/>
                <a:cs typeface="+mn-cs"/>
              </a:defRPr>
            </a:pPr>
            <a:endParaRPr lang="en-US"/>
          </a:p>
        </c:txPr>
        <c:crossAx val="2014510160"/>
        <c:crosses val="autoZero"/>
        <c:auto val="1"/>
        <c:lblAlgn val="ctr"/>
        <c:lblOffset val="100"/>
        <c:noMultiLvlLbl val="0"/>
      </c:catAx>
      <c:valAx>
        <c:axId val="201451016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rgbClr val="3C3C3B"/>
                </a:solidFill>
                <a:latin typeface="+mn-lt"/>
                <a:ea typeface="+mn-ea"/>
                <a:cs typeface="+mn-cs"/>
              </a:defRPr>
            </a:pPr>
            <a:endParaRPr lang="en-US"/>
          </a:p>
        </c:txPr>
        <c:crossAx val="13327401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3" name="Title 1"/>
          <p:cNvSpPr txBox="1">
            <a:spLocks/>
          </p:cNvSpPr>
          <p:nvPr userDrawn="1"/>
        </p:nvSpPr>
        <p:spPr>
          <a:xfrm>
            <a:off x="913633" y="2130430"/>
            <a:ext cx="10354512" cy="14700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400"/>
              <a:t>Click to edit Master title style</a:t>
            </a:r>
            <a:endParaRPr lang="en-GB" sz="4400"/>
          </a:p>
        </p:txBody>
      </p:sp>
      <p:sp>
        <p:nvSpPr>
          <p:cNvPr id="14" name="Subtitle 2"/>
          <p:cNvSpPr txBox="1">
            <a:spLocks/>
          </p:cNvSpPr>
          <p:nvPr userDrawn="1"/>
        </p:nvSpPr>
        <p:spPr>
          <a:xfrm>
            <a:off x="1827268" y="3886198"/>
            <a:ext cx="8527245" cy="17526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800" kern="1200">
                <a:solidFill>
                  <a:schemeClr val="tx1">
                    <a:tint val="7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r>
              <a:rPr lang="en-US" sz="2800"/>
              <a:t>Click to edit Master subtitle style</a:t>
            </a:r>
            <a:endParaRPr lang="en-GB" sz="2800"/>
          </a:p>
        </p:txBody>
      </p:sp>
      <p:sp>
        <p:nvSpPr>
          <p:cNvPr id="16" name="Date Placeholder 3"/>
          <p:cNvSpPr txBox="1">
            <a:spLocks/>
          </p:cNvSpPr>
          <p:nvPr userDrawn="1"/>
        </p:nvSpPr>
        <p:spPr>
          <a:xfrm>
            <a:off x="609093" y="6356354"/>
            <a:ext cx="284241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A3FF8B-3D7E-40A3-972F-2290F6E679E5}" type="datetimeFigureOut">
              <a:rPr lang="en-GB" sz="1800" smtClean="0"/>
              <a:pPr/>
              <a:t>24/09/2024</a:t>
            </a:fld>
            <a:endParaRPr lang="en-GB" sz="1800"/>
          </a:p>
        </p:txBody>
      </p:sp>
      <p:sp>
        <p:nvSpPr>
          <p:cNvPr id="20" name="Slide Number Placeholder 5"/>
          <p:cNvSpPr txBox="1">
            <a:spLocks/>
          </p:cNvSpPr>
          <p:nvPr userDrawn="1"/>
        </p:nvSpPr>
        <p:spPr>
          <a:xfrm>
            <a:off x="8730278" y="6356354"/>
            <a:ext cx="284241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10B5BB9-13EB-4BF4-AFFE-1FD7252BD932}" type="slidenum">
              <a:rPr lang="en-GB" sz="1800" smtClean="0"/>
              <a:pPr/>
              <a:t>‹#›</a:t>
            </a:fld>
            <a:endParaRPr lang="en-GB" sz="1800"/>
          </a:p>
        </p:txBody>
      </p:sp>
      <p:sp>
        <p:nvSpPr>
          <p:cNvPr id="21" name="Title 1"/>
          <p:cNvSpPr txBox="1">
            <a:spLocks/>
          </p:cNvSpPr>
          <p:nvPr userDrawn="1"/>
        </p:nvSpPr>
        <p:spPr>
          <a:xfrm>
            <a:off x="913633" y="2130430"/>
            <a:ext cx="10354512"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400"/>
              <a:t>Click to edit Master title style</a:t>
            </a:r>
            <a:endParaRPr lang="en-GB" sz="4400"/>
          </a:p>
        </p:txBody>
      </p:sp>
      <p:sp>
        <p:nvSpPr>
          <p:cNvPr id="22" name="Subtitle 2"/>
          <p:cNvSpPr txBox="1">
            <a:spLocks/>
          </p:cNvSpPr>
          <p:nvPr userDrawn="1"/>
        </p:nvSpPr>
        <p:spPr>
          <a:xfrm>
            <a:off x="1827268" y="3886198"/>
            <a:ext cx="8527245"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3200"/>
              <a:t>Click to edit Master subtitle style</a:t>
            </a:r>
            <a:endParaRPr lang="en-GB" sz="3200"/>
          </a:p>
        </p:txBody>
      </p:sp>
      <p:sp>
        <p:nvSpPr>
          <p:cNvPr id="24" name="Date Placeholder 3"/>
          <p:cNvSpPr txBox="1">
            <a:spLocks/>
          </p:cNvSpPr>
          <p:nvPr userDrawn="1"/>
        </p:nvSpPr>
        <p:spPr>
          <a:xfrm>
            <a:off x="609093" y="6356354"/>
            <a:ext cx="2842415"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B2AC66C-F0BF-44A7-86C9-611CA48A43D7}" type="datetimeFigureOut">
              <a:rPr lang="en-GB" sz="1200" smtClean="0"/>
              <a:pPr/>
              <a:t>24/09/2024</a:t>
            </a:fld>
            <a:endParaRPr lang="en-GB" sz="1200"/>
          </a:p>
        </p:txBody>
      </p:sp>
      <p:sp>
        <p:nvSpPr>
          <p:cNvPr id="25" name="Slide Number Placeholder 5"/>
          <p:cNvSpPr txBox="1">
            <a:spLocks/>
          </p:cNvSpPr>
          <p:nvPr userDrawn="1"/>
        </p:nvSpPr>
        <p:spPr>
          <a:xfrm>
            <a:off x="8730278" y="6356354"/>
            <a:ext cx="2842415"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4AF9087-94BC-415C-8A96-1D40BD70811D}" type="slidenum">
              <a:rPr lang="en-GB" sz="1200" smtClean="0"/>
              <a:pPr/>
              <a:t>‹#›</a:t>
            </a:fld>
            <a:endParaRPr lang="en-GB" sz="1200"/>
          </a:p>
        </p:txBody>
      </p:sp>
      <p:sp>
        <p:nvSpPr>
          <p:cNvPr id="26" name="Rectangle 25"/>
          <p:cNvSpPr/>
          <p:nvPr userDrawn="1"/>
        </p:nvSpPr>
        <p:spPr>
          <a:xfrm flipV="1">
            <a:off x="1" y="4"/>
            <a:ext cx="12191999" cy="6857999"/>
          </a:xfrm>
          <a:prstGeom prst="rect">
            <a:avLst/>
          </a:prstGeom>
          <a:gradFill flip="none" rotWithShape="1">
            <a:gsLst>
              <a:gs pos="0">
                <a:schemeClr val="tx2"/>
              </a:gs>
              <a:gs pos="100000">
                <a:schemeClr val="accent1"/>
              </a:gs>
              <a:gs pos="44000">
                <a:srgbClr val="006AB4"/>
              </a:gs>
            </a:gsLst>
            <a:lin ang="19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nvGrpSpPr>
          <p:cNvPr id="8" name="Group 7"/>
          <p:cNvGrpSpPr/>
          <p:nvPr userDrawn="1"/>
        </p:nvGrpSpPr>
        <p:grpSpPr>
          <a:xfrm flipH="1">
            <a:off x="7" y="1725404"/>
            <a:ext cx="12191996" cy="5132596"/>
            <a:chOff x="1" y="1725401"/>
            <a:chExt cx="12191996" cy="5132596"/>
          </a:xfrm>
        </p:grpSpPr>
        <p:sp>
          <p:nvSpPr>
            <p:cNvPr id="27" name="Google Shape;12;p2"/>
            <p:cNvSpPr/>
            <p:nvPr userDrawn="1"/>
          </p:nvSpPr>
          <p:spPr>
            <a:xfrm rot="10800000" flipH="1">
              <a:off x="1" y="1725401"/>
              <a:ext cx="2743198" cy="1645202"/>
            </a:xfrm>
            <a:custGeom>
              <a:avLst/>
              <a:gdLst/>
              <a:ahLst/>
              <a:cxnLst/>
              <a:rect l="l" t="t" r="r" b="b"/>
              <a:pathLst>
                <a:path w="642784" h="385464" extrusionOk="0">
                  <a:moveTo>
                    <a:pt x="0" y="113368"/>
                  </a:moveTo>
                  <a:lnTo>
                    <a:pt x="0" y="385724"/>
                  </a:lnTo>
                  <a:lnTo>
                    <a:pt x="642784" y="272355"/>
                  </a:lnTo>
                  <a:lnTo>
                    <a:pt x="642784" y="0"/>
                  </a:lnTo>
                  <a:lnTo>
                    <a:pt x="0" y="113368"/>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28" name="Google Shape;13;p2"/>
            <p:cNvSpPr/>
            <p:nvPr userDrawn="1"/>
          </p:nvSpPr>
          <p:spPr>
            <a:xfrm rot="10800000" flipH="1">
              <a:off x="1727199" y="5517695"/>
              <a:ext cx="7600947" cy="1340302"/>
            </a:xfrm>
            <a:custGeom>
              <a:avLst/>
              <a:gdLst/>
              <a:ahLst/>
              <a:cxnLst/>
              <a:rect l="l" t="t" r="r" b="b"/>
              <a:pathLst>
                <a:path w="1781048" h="314027" extrusionOk="0">
                  <a:moveTo>
                    <a:pt x="238155" y="0"/>
                  </a:moveTo>
                  <a:lnTo>
                    <a:pt x="0" y="42004"/>
                  </a:lnTo>
                  <a:lnTo>
                    <a:pt x="0" y="314359"/>
                  </a:lnTo>
                  <a:lnTo>
                    <a:pt x="1782389" y="0"/>
                  </a:lnTo>
                  <a:lnTo>
                    <a:pt x="238155"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29" name="Google Shape;14;p2"/>
            <p:cNvSpPr/>
            <p:nvPr userDrawn="1"/>
          </p:nvSpPr>
          <p:spPr>
            <a:xfrm rot="10800000" flipH="1">
              <a:off x="7753345" y="4255937"/>
              <a:ext cx="4438646" cy="1943757"/>
            </a:xfrm>
            <a:custGeom>
              <a:avLst/>
              <a:gdLst/>
              <a:ahLst/>
              <a:cxnLst/>
              <a:rect l="l" t="t" r="r" b="b"/>
              <a:pathLst>
                <a:path w="1040060" h="455414" extrusionOk="0">
                  <a:moveTo>
                    <a:pt x="1040061" y="0"/>
                  </a:moveTo>
                  <a:lnTo>
                    <a:pt x="0" y="184194"/>
                  </a:lnTo>
                  <a:lnTo>
                    <a:pt x="0" y="456550"/>
                  </a:lnTo>
                  <a:lnTo>
                    <a:pt x="1040061" y="272355"/>
                  </a:lnTo>
                  <a:lnTo>
                    <a:pt x="1040061" y="0"/>
                  </a:lnTo>
                  <a:close/>
                </a:path>
              </a:pathLst>
            </a:custGeom>
            <a:gradFill>
              <a:gsLst>
                <a:gs pos="0">
                  <a:srgbClr val="00001A">
                    <a:alpha val="1960"/>
                  </a:srgbClr>
                </a:gs>
                <a:gs pos="100000">
                  <a:srgbClr val="00001A">
                    <a:alpha val="7843"/>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31" name="Google Shape;16;p2"/>
            <p:cNvSpPr/>
            <p:nvPr userDrawn="1"/>
          </p:nvSpPr>
          <p:spPr>
            <a:xfrm rot="10800000" flipH="1">
              <a:off x="10915648" y="2490041"/>
              <a:ext cx="1276349" cy="1384766"/>
            </a:xfrm>
            <a:custGeom>
              <a:avLst/>
              <a:gdLst/>
              <a:ahLst/>
              <a:cxnLst/>
              <a:rect l="l" t="t" r="r" b="b"/>
              <a:pathLst>
                <a:path w="299073" h="324445" extrusionOk="0">
                  <a:moveTo>
                    <a:pt x="299073" y="0"/>
                  </a:moveTo>
                  <a:lnTo>
                    <a:pt x="0" y="52748"/>
                  </a:lnTo>
                  <a:lnTo>
                    <a:pt x="0" y="325103"/>
                  </a:lnTo>
                  <a:lnTo>
                    <a:pt x="299073" y="272355"/>
                  </a:lnTo>
                  <a:lnTo>
                    <a:pt x="299073"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32" name="Google Shape;17;p2"/>
            <p:cNvSpPr/>
            <p:nvPr userDrawn="1"/>
          </p:nvSpPr>
          <p:spPr>
            <a:xfrm rot="10800000" flipH="1">
              <a:off x="2730496" y="4531589"/>
              <a:ext cx="2381247" cy="1581685"/>
            </a:xfrm>
            <a:custGeom>
              <a:avLst/>
              <a:gdLst/>
              <a:ahLst/>
              <a:cxnLst/>
              <a:rect l="l" t="t" r="r" b="b"/>
              <a:pathLst>
                <a:path w="557972" h="370582" extrusionOk="0">
                  <a:moveTo>
                    <a:pt x="0" y="98410"/>
                  </a:moveTo>
                  <a:lnTo>
                    <a:pt x="0" y="370765"/>
                  </a:lnTo>
                  <a:lnTo>
                    <a:pt x="557973" y="272355"/>
                  </a:lnTo>
                  <a:lnTo>
                    <a:pt x="557973" y="0"/>
                  </a:lnTo>
                  <a:lnTo>
                    <a:pt x="0" y="98410"/>
                  </a:lnTo>
                  <a:close/>
                </a:path>
              </a:pathLst>
            </a:custGeom>
            <a:gradFill>
              <a:gsLst>
                <a:gs pos="0">
                  <a:srgbClr val="FFFFFF">
                    <a:alpha val="4705"/>
                  </a:srgbClr>
                </a:gs>
                <a:gs pos="100000">
                  <a:srgbClr val="FFFFFF">
                    <a:alpha val="11764"/>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33" name="Google Shape;18;p2"/>
            <p:cNvSpPr/>
            <p:nvPr userDrawn="1"/>
          </p:nvSpPr>
          <p:spPr>
            <a:xfrm rot="10800000" flipH="1">
              <a:off x="11366499" y="3735061"/>
              <a:ext cx="825498" cy="1302188"/>
            </a:xfrm>
            <a:custGeom>
              <a:avLst/>
              <a:gdLst/>
              <a:ahLst/>
              <a:cxnLst/>
              <a:rect l="l" t="t" r="r" b="b"/>
              <a:pathLst>
                <a:path w="193430" h="305097" extrusionOk="0">
                  <a:moveTo>
                    <a:pt x="193430" y="0"/>
                  </a:moveTo>
                  <a:lnTo>
                    <a:pt x="0" y="34116"/>
                  </a:lnTo>
                  <a:lnTo>
                    <a:pt x="0" y="306471"/>
                  </a:lnTo>
                  <a:lnTo>
                    <a:pt x="193430" y="272355"/>
                  </a:lnTo>
                  <a:lnTo>
                    <a:pt x="193430" y="0"/>
                  </a:lnTo>
                  <a:close/>
                </a:path>
              </a:pathLst>
            </a:custGeom>
            <a:gradFill>
              <a:gsLst>
                <a:gs pos="0">
                  <a:srgbClr val="FFFFFF">
                    <a:alpha val="11764"/>
                  </a:srgbClr>
                </a:gs>
                <a:gs pos="100000">
                  <a:srgbClr val="FFFFFF">
                    <a:alpha val="4705"/>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grpSp>
      <p:sp>
        <p:nvSpPr>
          <p:cNvPr id="4" name="Date Placeholder 3"/>
          <p:cNvSpPr>
            <a:spLocks noGrp="1"/>
          </p:cNvSpPr>
          <p:nvPr userDrawn="1">
            <p:ph type="dt" sz="half" idx="10"/>
          </p:nvPr>
        </p:nvSpPr>
        <p:spPr>
          <a:xfrm>
            <a:off x="838200" y="6191625"/>
            <a:ext cx="2743200" cy="365125"/>
          </a:xfrm>
          <a:prstGeom prst="rect">
            <a:avLst/>
          </a:prstGeom>
        </p:spPr>
        <p:txBody>
          <a:bodyPr/>
          <a:lstStyle/>
          <a:p>
            <a:fld id="{C9215B87-3049-4CCA-8D28-C8F0F29ED1B4}" type="datetimeFigureOut">
              <a:rPr lang="en-GB" smtClean="0"/>
              <a:t>24/09/2024</a:t>
            </a:fld>
            <a:endParaRPr lang="en-GB"/>
          </a:p>
        </p:txBody>
      </p:sp>
      <p:sp>
        <p:nvSpPr>
          <p:cNvPr id="5" name="Footer Placeholder 4"/>
          <p:cNvSpPr>
            <a:spLocks noGrp="1"/>
          </p:cNvSpPr>
          <p:nvPr userDrawn="1">
            <p:ph type="ftr" sz="quarter" idx="11"/>
          </p:nvPr>
        </p:nvSpPr>
        <p:spPr>
          <a:xfrm>
            <a:off x="4038600" y="6191625"/>
            <a:ext cx="4114800" cy="365125"/>
          </a:xfrm>
          <a:prstGeom prst="rect">
            <a:avLst/>
          </a:prstGeom>
        </p:spPr>
        <p:txBody>
          <a:bodyPr/>
          <a:lstStyle/>
          <a:p>
            <a:endParaRPr lang="en-GB" dirty="0"/>
          </a:p>
        </p:txBody>
      </p:sp>
      <p:sp>
        <p:nvSpPr>
          <p:cNvPr id="6" name="Slide Number Placeholder 5"/>
          <p:cNvSpPr>
            <a:spLocks noGrp="1"/>
          </p:cNvSpPr>
          <p:nvPr userDrawn="1">
            <p:ph type="sldNum" sz="quarter" idx="12"/>
          </p:nvPr>
        </p:nvSpPr>
        <p:spPr>
          <a:xfrm>
            <a:off x="8610600" y="6191625"/>
            <a:ext cx="2743200" cy="365125"/>
          </a:xfrm>
          <a:prstGeom prst="rect">
            <a:avLst/>
          </a:prstGeom>
        </p:spPr>
        <p:txBody>
          <a:bodyPr/>
          <a:lstStyle/>
          <a:p>
            <a:fld id="{6575811E-14ED-4629-90CC-79E112007BFC}" type="slidenum">
              <a:rPr lang="en-GB" smtClean="0"/>
              <a:t>‹#›</a:t>
            </a:fld>
            <a:endParaRPr lang="en-GB" dirty="0"/>
          </a:p>
        </p:txBody>
      </p:sp>
      <p:pic>
        <p:nvPicPr>
          <p:cNvPr id="30" name="Picture 29"/>
          <p:cNvPicPr>
            <a:picLocks noChangeAspect="1"/>
          </p:cNvPicPr>
          <p:nvPr userDrawn="1"/>
        </p:nvPicPr>
        <p:blipFill rotWithShape="1">
          <a:blip r:embed="rId2" cstate="print">
            <a:extLst>
              <a:ext uri="{28A0092B-C50C-407E-A947-70E740481C1C}">
                <a14:useLocalDpi xmlns:a14="http://schemas.microsoft.com/office/drawing/2010/main" val="0"/>
              </a:ext>
            </a:extLst>
          </a:blip>
          <a:srcRect t="4862"/>
          <a:stretch/>
        </p:blipFill>
        <p:spPr>
          <a:xfrm>
            <a:off x="513861" y="1"/>
            <a:ext cx="1427067" cy="1818895"/>
          </a:xfrm>
          <a:prstGeom prst="rect">
            <a:avLst/>
          </a:prstGeom>
        </p:spPr>
      </p:pic>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153141" y="5096015"/>
            <a:ext cx="3054043" cy="1767693"/>
          </a:xfrm>
          <a:prstGeom prst="rect">
            <a:avLst/>
          </a:prstGeom>
        </p:spPr>
      </p:pic>
    </p:spTree>
    <p:extLst>
      <p:ext uri="{BB962C8B-B14F-4D97-AF65-F5344CB8AC3E}">
        <p14:creationId xmlns:p14="http://schemas.microsoft.com/office/powerpoint/2010/main" val="3462366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a:xfrm>
            <a:off x="838200" y="6191625"/>
            <a:ext cx="2743200" cy="365125"/>
          </a:xfrm>
          <a:prstGeom prst="rect">
            <a:avLst/>
          </a:prstGeom>
        </p:spPr>
        <p:txBody>
          <a:bodyPr/>
          <a:lstStyle/>
          <a:p>
            <a:fld id="{C9215B87-3049-4CCA-8D28-C8F0F29ED1B4}" type="datetimeFigureOut">
              <a:rPr lang="en-GB" smtClean="0"/>
              <a:t>24/09/2024</a:t>
            </a:fld>
            <a:endParaRPr lang="en-GB"/>
          </a:p>
        </p:txBody>
      </p:sp>
      <p:sp>
        <p:nvSpPr>
          <p:cNvPr id="5" name="Footer Placeholder 4"/>
          <p:cNvSpPr>
            <a:spLocks noGrp="1"/>
          </p:cNvSpPr>
          <p:nvPr>
            <p:ph type="ftr" sz="quarter" idx="11"/>
          </p:nvPr>
        </p:nvSpPr>
        <p:spPr>
          <a:xfrm>
            <a:off x="4038600" y="6191625"/>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191625"/>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2056585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a:xfrm>
            <a:off x="838200" y="6191625"/>
            <a:ext cx="2743200" cy="365125"/>
          </a:xfrm>
          <a:prstGeom prst="rect">
            <a:avLst/>
          </a:prstGeom>
        </p:spPr>
        <p:txBody>
          <a:bodyPr/>
          <a:lstStyle/>
          <a:p>
            <a:fld id="{C9215B87-3049-4CCA-8D28-C8F0F29ED1B4}" type="datetimeFigureOut">
              <a:rPr lang="en-GB" smtClean="0"/>
              <a:t>24/09/2024</a:t>
            </a:fld>
            <a:endParaRPr lang="en-GB"/>
          </a:p>
        </p:txBody>
      </p:sp>
      <p:sp>
        <p:nvSpPr>
          <p:cNvPr id="5" name="Footer Placeholder 4"/>
          <p:cNvSpPr>
            <a:spLocks noGrp="1"/>
          </p:cNvSpPr>
          <p:nvPr>
            <p:ph type="ftr" sz="quarter" idx="11"/>
          </p:nvPr>
        </p:nvSpPr>
        <p:spPr>
          <a:xfrm>
            <a:off x="4038600" y="6191625"/>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191625"/>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1530300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Rectangle 6"/>
          <p:cNvSpPr/>
          <p:nvPr userDrawn="1"/>
        </p:nvSpPr>
        <p:spPr>
          <a:xfrm flipH="1">
            <a:off x="308348" y="6422070"/>
            <a:ext cx="11575313" cy="184297"/>
          </a:xfrm>
          <a:prstGeom prst="rect">
            <a:avLst/>
          </a:prstGeom>
          <a:gradFill>
            <a:gsLst>
              <a:gs pos="0">
                <a:srgbClr val="2C2D84"/>
              </a:gs>
              <a:gs pos="50000">
                <a:srgbClr val="006AB4"/>
              </a:gs>
              <a:gs pos="100000">
                <a:srgbClr val="9FC63B"/>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8" name="TextBox 7"/>
          <p:cNvSpPr txBox="1"/>
          <p:nvPr userDrawn="1"/>
        </p:nvSpPr>
        <p:spPr>
          <a:xfrm>
            <a:off x="223287" y="6110177"/>
            <a:ext cx="3019647" cy="307777"/>
          </a:xfrm>
          <a:prstGeom prst="rect">
            <a:avLst/>
          </a:prstGeom>
          <a:noFill/>
        </p:spPr>
        <p:txBody>
          <a:bodyPr wrap="square" rtlCol="0">
            <a:spAutoFit/>
          </a:bodyPr>
          <a:lstStyle/>
          <a:p>
            <a:r>
              <a:rPr lang="en-GB" sz="1400" dirty="0">
                <a:solidFill>
                  <a:schemeClr val="tx1"/>
                </a:solidFill>
                <a:latin typeface="+mn-lt"/>
              </a:rPr>
              <a:t>BUCKINGHAMSHIRE</a:t>
            </a:r>
            <a:r>
              <a:rPr lang="en-GB" sz="1400" baseline="0" dirty="0">
                <a:solidFill>
                  <a:schemeClr val="tx1"/>
                </a:solidFill>
                <a:latin typeface="+mn-lt"/>
              </a:rPr>
              <a:t> COUNCIL</a:t>
            </a:r>
            <a:endParaRPr lang="en-GB" sz="1400" dirty="0">
              <a:solidFill>
                <a:schemeClr val="tx1"/>
              </a:solidFill>
              <a:latin typeface="+mn-lt"/>
            </a:endParaRPr>
          </a:p>
        </p:txBody>
      </p:sp>
    </p:spTree>
    <p:extLst>
      <p:ext uri="{BB962C8B-B14F-4D97-AF65-F5344CB8AC3E}">
        <p14:creationId xmlns:p14="http://schemas.microsoft.com/office/powerpoint/2010/main" val="3319235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4"/>
            <a:ext cx="10515600" cy="2852737"/>
          </a:xfrm>
        </p:spPr>
        <p:txBody>
          <a:bodyPr anchor="b"/>
          <a:lstStyle>
            <a:lvl1pPr>
              <a:defRPr sz="6000"/>
            </a:lvl1pPr>
          </a:lstStyle>
          <a:p>
            <a:r>
              <a:rPr lang="en-GB"/>
              <a:t>Click to edit Master title style</a:t>
            </a:r>
          </a:p>
        </p:txBody>
      </p:sp>
      <p:sp>
        <p:nvSpPr>
          <p:cNvPr id="3" name="Text Placeholder 2"/>
          <p:cNvSpPr>
            <a:spLocks noGrp="1"/>
          </p:cNvSpPr>
          <p:nvPr>
            <p:ph type="body" idx="1"/>
          </p:nvPr>
        </p:nvSpPr>
        <p:spPr>
          <a:xfrm>
            <a:off x="831851" y="4589469"/>
            <a:ext cx="10515600" cy="1500187"/>
          </a:xfrm>
        </p:spPr>
        <p:txBody>
          <a:bodyPr/>
          <a:lstStyle>
            <a:lvl1pPr marL="0" indent="0">
              <a:buNone/>
              <a:defRPr sz="2400">
                <a:solidFill>
                  <a:schemeClr val="tx1">
                    <a:tint val="75000"/>
                  </a:schemeClr>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838200" y="6191625"/>
            <a:ext cx="2743200" cy="365125"/>
          </a:xfrm>
          <a:prstGeom prst="rect">
            <a:avLst/>
          </a:prstGeom>
        </p:spPr>
        <p:txBody>
          <a:bodyPr/>
          <a:lstStyle/>
          <a:p>
            <a:fld id="{C9215B87-3049-4CCA-8D28-C8F0F29ED1B4}" type="datetimeFigureOut">
              <a:rPr lang="en-GB" smtClean="0"/>
              <a:t>24/09/2024</a:t>
            </a:fld>
            <a:endParaRPr lang="en-GB"/>
          </a:p>
        </p:txBody>
      </p:sp>
      <p:sp>
        <p:nvSpPr>
          <p:cNvPr id="5" name="Footer Placeholder 4"/>
          <p:cNvSpPr>
            <a:spLocks noGrp="1"/>
          </p:cNvSpPr>
          <p:nvPr>
            <p:ph type="ftr" sz="quarter" idx="11"/>
          </p:nvPr>
        </p:nvSpPr>
        <p:spPr>
          <a:xfrm>
            <a:off x="4038600" y="6191625"/>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191625"/>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1019994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a:xfrm>
            <a:off x="838200" y="6191625"/>
            <a:ext cx="2743200" cy="365125"/>
          </a:xfrm>
          <a:prstGeom prst="rect">
            <a:avLst/>
          </a:prstGeom>
        </p:spPr>
        <p:txBody>
          <a:bodyPr/>
          <a:lstStyle/>
          <a:p>
            <a:fld id="{C9215B87-3049-4CCA-8D28-C8F0F29ED1B4}" type="datetimeFigureOut">
              <a:rPr lang="en-GB" smtClean="0"/>
              <a:t>24/09/2024</a:t>
            </a:fld>
            <a:endParaRPr lang="en-GB"/>
          </a:p>
        </p:txBody>
      </p:sp>
      <p:sp>
        <p:nvSpPr>
          <p:cNvPr id="6" name="Footer Placeholder 5"/>
          <p:cNvSpPr>
            <a:spLocks noGrp="1"/>
          </p:cNvSpPr>
          <p:nvPr>
            <p:ph type="ftr" sz="quarter" idx="11"/>
          </p:nvPr>
        </p:nvSpPr>
        <p:spPr>
          <a:xfrm>
            <a:off x="4038600" y="6191625"/>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191625"/>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898178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GB"/>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a:xfrm>
            <a:off x="838200" y="6191625"/>
            <a:ext cx="2743200" cy="365125"/>
          </a:xfrm>
          <a:prstGeom prst="rect">
            <a:avLst/>
          </a:prstGeom>
        </p:spPr>
        <p:txBody>
          <a:bodyPr/>
          <a:lstStyle/>
          <a:p>
            <a:fld id="{C9215B87-3049-4CCA-8D28-C8F0F29ED1B4}" type="datetimeFigureOut">
              <a:rPr lang="en-GB" smtClean="0"/>
              <a:t>24/09/2024</a:t>
            </a:fld>
            <a:endParaRPr lang="en-GB"/>
          </a:p>
        </p:txBody>
      </p:sp>
      <p:sp>
        <p:nvSpPr>
          <p:cNvPr id="8" name="Footer Placeholder 7"/>
          <p:cNvSpPr>
            <a:spLocks noGrp="1"/>
          </p:cNvSpPr>
          <p:nvPr>
            <p:ph type="ftr" sz="quarter" idx="11"/>
          </p:nvPr>
        </p:nvSpPr>
        <p:spPr>
          <a:xfrm>
            <a:off x="4038600" y="6191625"/>
            <a:ext cx="41148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8610600" y="6191625"/>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1532725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sz="half" idx="10"/>
          </p:nvPr>
        </p:nvSpPr>
        <p:spPr>
          <a:xfrm>
            <a:off x="838200" y="6191625"/>
            <a:ext cx="2743200" cy="365125"/>
          </a:xfrm>
          <a:prstGeom prst="rect">
            <a:avLst/>
          </a:prstGeom>
        </p:spPr>
        <p:txBody>
          <a:bodyPr/>
          <a:lstStyle/>
          <a:p>
            <a:fld id="{C9215B87-3049-4CCA-8D28-C8F0F29ED1B4}" type="datetimeFigureOut">
              <a:rPr lang="en-GB" smtClean="0"/>
              <a:t>24/09/2024</a:t>
            </a:fld>
            <a:endParaRPr lang="en-GB"/>
          </a:p>
        </p:txBody>
      </p:sp>
      <p:sp>
        <p:nvSpPr>
          <p:cNvPr id="4" name="Footer Placeholder 3"/>
          <p:cNvSpPr>
            <a:spLocks noGrp="1"/>
          </p:cNvSpPr>
          <p:nvPr>
            <p:ph type="ftr" sz="quarter" idx="11"/>
          </p:nvPr>
        </p:nvSpPr>
        <p:spPr>
          <a:xfrm>
            <a:off x="4038600" y="6191625"/>
            <a:ext cx="41148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8610600" y="6191625"/>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346452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191625"/>
            <a:ext cx="2743200" cy="365125"/>
          </a:xfrm>
          <a:prstGeom prst="rect">
            <a:avLst/>
          </a:prstGeom>
        </p:spPr>
        <p:txBody>
          <a:bodyPr/>
          <a:lstStyle/>
          <a:p>
            <a:fld id="{C9215B87-3049-4CCA-8D28-C8F0F29ED1B4}" type="datetimeFigureOut">
              <a:rPr lang="en-GB" smtClean="0"/>
              <a:t>24/09/2024</a:t>
            </a:fld>
            <a:endParaRPr lang="en-GB"/>
          </a:p>
        </p:txBody>
      </p:sp>
      <p:sp>
        <p:nvSpPr>
          <p:cNvPr id="3" name="Footer Placeholder 2"/>
          <p:cNvSpPr>
            <a:spLocks noGrp="1"/>
          </p:cNvSpPr>
          <p:nvPr>
            <p:ph type="ftr" sz="quarter" idx="11"/>
          </p:nvPr>
        </p:nvSpPr>
        <p:spPr>
          <a:xfrm>
            <a:off x="4038600" y="6191625"/>
            <a:ext cx="41148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8610600" y="6191625"/>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1034555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p:cNvSpPr>
            <a:spLocks noGrp="1"/>
          </p:cNvSpPr>
          <p:nvPr>
            <p:ph idx="1"/>
          </p:nvPr>
        </p:nvSpPr>
        <p:spPr>
          <a:xfrm>
            <a:off x="5183188" y="98743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GB"/>
              <a:t>Click to edit Master text styles</a:t>
            </a:r>
          </a:p>
        </p:txBody>
      </p:sp>
      <p:sp>
        <p:nvSpPr>
          <p:cNvPr id="5" name="Date Placeholder 4"/>
          <p:cNvSpPr>
            <a:spLocks noGrp="1"/>
          </p:cNvSpPr>
          <p:nvPr>
            <p:ph type="dt" sz="half" idx="10"/>
          </p:nvPr>
        </p:nvSpPr>
        <p:spPr>
          <a:xfrm>
            <a:off x="838200" y="6191625"/>
            <a:ext cx="2743200" cy="365125"/>
          </a:xfrm>
          <a:prstGeom prst="rect">
            <a:avLst/>
          </a:prstGeom>
        </p:spPr>
        <p:txBody>
          <a:bodyPr/>
          <a:lstStyle/>
          <a:p>
            <a:fld id="{C9215B87-3049-4CCA-8D28-C8F0F29ED1B4}" type="datetimeFigureOut">
              <a:rPr lang="en-GB" smtClean="0"/>
              <a:t>24/09/2024</a:t>
            </a:fld>
            <a:endParaRPr lang="en-GB"/>
          </a:p>
        </p:txBody>
      </p:sp>
      <p:sp>
        <p:nvSpPr>
          <p:cNvPr id="6" name="Footer Placeholder 5"/>
          <p:cNvSpPr>
            <a:spLocks noGrp="1"/>
          </p:cNvSpPr>
          <p:nvPr>
            <p:ph type="ftr" sz="quarter" idx="11"/>
          </p:nvPr>
        </p:nvSpPr>
        <p:spPr>
          <a:xfrm>
            <a:off x="4038600" y="6191625"/>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191625"/>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290201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p:cNvSpPr>
            <a:spLocks noGrp="1"/>
          </p:cNvSpPr>
          <p:nvPr>
            <p:ph type="pic" idx="1"/>
          </p:nvPr>
        </p:nvSpPr>
        <p:spPr>
          <a:xfrm>
            <a:off x="5183188" y="987431"/>
            <a:ext cx="6172200" cy="4873625"/>
          </a:xfrm>
        </p:spPr>
        <p:txBody>
          <a:bodyPr/>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r>
              <a:rPr lang="en-GB"/>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GB"/>
              <a:t>Click to edit Master text styles</a:t>
            </a:r>
          </a:p>
        </p:txBody>
      </p:sp>
      <p:sp>
        <p:nvSpPr>
          <p:cNvPr id="5" name="Date Placeholder 4"/>
          <p:cNvSpPr>
            <a:spLocks noGrp="1"/>
          </p:cNvSpPr>
          <p:nvPr>
            <p:ph type="dt" sz="half" idx="10"/>
          </p:nvPr>
        </p:nvSpPr>
        <p:spPr>
          <a:xfrm>
            <a:off x="838200" y="6191625"/>
            <a:ext cx="2743200" cy="365125"/>
          </a:xfrm>
          <a:prstGeom prst="rect">
            <a:avLst/>
          </a:prstGeom>
        </p:spPr>
        <p:txBody>
          <a:bodyPr/>
          <a:lstStyle/>
          <a:p>
            <a:fld id="{C9215B87-3049-4CCA-8D28-C8F0F29ED1B4}" type="datetimeFigureOut">
              <a:rPr lang="en-GB" smtClean="0"/>
              <a:t>24/09/2024</a:t>
            </a:fld>
            <a:endParaRPr lang="en-GB"/>
          </a:p>
        </p:txBody>
      </p:sp>
      <p:sp>
        <p:nvSpPr>
          <p:cNvPr id="6" name="Footer Placeholder 5"/>
          <p:cNvSpPr>
            <a:spLocks noGrp="1"/>
          </p:cNvSpPr>
          <p:nvPr>
            <p:ph type="ftr" sz="quarter" idx="11"/>
          </p:nvPr>
        </p:nvSpPr>
        <p:spPr>
          <a:xfrm>
            <a:off x="4038600" y="6191625"/>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191625"/>
            <a:ext cx="2743200" cy="365125"/>
          </a:xfrm>
          <a:prstGeom prst="rect">
            <a:avLst/>
          </a:prstGeom>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2378415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p:cNvSpPr>
            <a:spLocks noGrp="1"/>
          </p:cNvSpPr>
          <p:nvPr>
            <p:ph type="body" idx="1"/>
          </p:nvPr>
        </p:nvSpPr>
        <p:spPr>
          <a:xfrm>
            <a:off x="838200" y="1765484"/>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2646081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5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2"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8"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buckseconomy.co.uk/" TargetMode="External"/><Relationship Id="rId7" Type="http://schemas.openxmlformats.org/officeDocument/2006/relationships/image" Target="../media/image5.emf"/><Relationship Id="rId2" Type="http://schemas.openxmlformats.org/officeDocument/2006/relationships/hyperlink" Target="mailto:James.Moorhouse@buckinghamshire.gov.uk" TargetMode="External"/><Relationship Id="rId1" Type="http://schemas.openxmlformats.org/officeDocument/2006/relationships/slideLayout" Target="../slideLayouts/slideLayout2.xml"/><Relationship Id="rId6" Type="http://schemas.openxmlformats.org/officeDocument/2006/relationships/package" Target="../embeddings/Microsoft_Excel_Worksheet.xlsx"/><Relationship Id="rId5" Type="http://schemas.openxmlformats.org/officeDocument/2006/relationships/image" Target="../media/image3.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nomisweb.co.uk/query/construct/summary.asp?mode=construct&amp;version=0&amp;dataset=16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a:spLocks noGrp="1"/>
          </p:cNvSpPr>
          <p:nvPr>
            <p:ph type="ctrTitle" idx="4294967295"/>
          </p:nvPr>
        </p:nvSpPr>
        <p:spPr>
          <a:xfrm>
            <a:off x="388689" y="1805585"/>
            <a:ext cx="8954816" cy="2387600"/>
          </a:xfrm>
        </p:spPr>
        <p:txBody>
          <a:bodyPr anchor="b">
            <a:normAutofit/>
          </a:bodyPr>
          <a:lstStyle>
            <a:lvl1pPr algn="l">
              <a:defRPr sz="4800"/>
            </a:lvl1pPr>
          </a:lstStyle>
          <a:p>
            <a:r>
              <a:rPr lang="en-US" dirty="0">
                <a:solidFill>
                  <a:schemeClr val="bg2"/>
                </a:solidFill>
              </a:rPr>
              <a:t>Buckinghamshire’s Claimant Count</a:t>
            </a:r>
          </a:p>
        </p:txBody>
      </p:sp>
      <p:sp>
        <p:nvSpPr>
          <p:cNvPr id="23" name="Subtitle 2"/>
          <p:cNvSpPr>
            <a:spLocks noGrp="1"/>
          </p:cNvSpPr>
          <p:nvPr>
            <p:ph type="subTitle" idx="4294967295"/>
          </p:nvPr>
        </p:nvSpPr>
        <p:spPr>
          <a:xfrm>
            <a:off x="388692" y="4285262"/>
            <a:ext cx="7887905" cy="1455140"/>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solidFill>
                  <a:schemeClr val="bg2"/>
                </a:solidFill>
              </a:rPr>
              <a:t>September 2024</a:t>
            </a:r>
            <a:endParaRPr lang="en-GB" dirty="0">
              <a:solidFill>
                <a:schemeClr val="bg2"/>
              </a:solidFill>
            </a:endParaRPr>
          </a:p>
        </p:txBody>
      </p:sp>
    </p:spTree>
    <p:extLst>
      <p:ext uri="{BB962C8B-B14F-4D97-AF65-F5344CB8AC3E}">
        <p14:creationId xmlns:p14="http://schemas.microsoft.com/office/powerpoint/2010/main" val="1775890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28E8F-6D1E-89DD-B4F0-091554A1B8B7}"/>
              </a:ext>
            </a:extLst>
          </p:cNvPr>
          <p:cNvSpPr>
            <a:spLocks noGrp="1"/>
          </p:cNvSpPr>
          <p:nvPr>
            <p:ph type="title"/>
          </p:nvPr>
        </p:nvSpPr>
        <p:spPr>
          <a:xfrm>
            <a:off x="838200" y="365127"/>
            <a:ext cx="10515600" cy="1325563"/>
          </a:xfrm>
        </p:spPr>
        <p:txBody>
          <a:bodyPr>
            <a:normAutofit/>
          </a:bodyPr>
          <a:lstStyle/>
          <a:p>
            <a:r>
              <a:rPr lang="en-GB" sz="3200" b="1" dirty="0">
                <a:solidFill>
                  <a:srgbClr val="2C2D84"/>
                </a:solidFill>
                <a:latin typeface="+mn-lt"/>
              </a:rPr>
              <a:t>Technical Appendix (2) </a:t>
            </a:r>
            <a:endParaRPr lang="en-GB" sz="3200" dirty="0">
              <a:solidFill>
                <a:srgbClr val="2C2D84"/>
              </a:solidFill>
              <a:latin typeface="+mn-lt"/>
            </a:endParaRPr>
          </a:p>
        </p:txBody>
      </p:sp>
      <p:sp>
        <p:nvSpPr>
          <p:cNvPr id="3" name="Content Placeholder 3">
            <a:extLst>
              <a:ext uri="{FF2B5EF4-FFF2-40B4-BE49-F238E27FC236}">
                <a16:creationId xmlns:a16="http://schemas.microsoft.com/office/drawing/2014/main" id="{CF9ADB4B-B455-B4A6-610B-DE87A4DBC250}"/>
              </a:ext>
            </a:extLst>
          </p:cNvPr>
          <p:cNvSpPr>
            <a:spLocks noGrp="1"/>
          </p:cNvSpPr>
          <p:nvPr>
            <p:ph idx="1"/>
          </p:nvPr>
        </p:nvSpPr>
        <p:spPr>
          <a:xfrm>
            <a:off x="838200" y="1825627"/>
            <a:ext cx="10515600" cy="4351339"/>
          </a:xfrm>
        </p:spPr>
        <p:txBody>
          <a:bodyPr>
            <a:normAutofit/>
          </a:bodyPr>
          <a:lstStyle/>
          <a:p>
            <a:pPr marL="0" indent="0">
              <a:buNone/>
            </a:pPr>
            <a:r>
              <a:rPr lang="en-GB" sz="2000" dirty="0">
                <a:ea typeface="Calibri" panose="020F0502020204030204" pitchFamily="34" charset="0"/>
              </a:rPr>
              <a:t>Some key things to bear in mind when interpreting this data… </a:t>
            </a:r>
          </a:p>
          <a:p>
            <a:pPr marL="0" indent="0">
              <a:buNone/>
            </a:pPr>
            <a:endParaRPr lang="en-GB" sz="2000" dirty="0">
              <a:ea typeface="Calibri" panose="020F0502020204030204" pitchFamily="34" charset="0"/>
            </a:endParaRPr>
          </a:p>
          <a:p>
            <a:pPr lvl="1">
              <a:lnSpc>
                <a:spcPct val="120000"/>
              </a:lnSpc>
            </a:pPr>
            <a:r>
              <a:rPr lang="en-GB" sz="2000" dirty="0">
                <a:ea typeface="Calibri" panose="020F0502020204030204" pitchFamily="34" charset="0"/>
              </a:rPr>
              <a:t>Not all those who are unemployed claim benefits. </a:t>
            </a:r>
            <a:r>
              <a:rPr lang="en-GB" sz="2000" dirty="0">
                <a:ea typeface="Calibri" panose="020F0502020204030204" pitchFamily="34" charset="0"/>
                <a:cs typeface="Arial" panose="020B0604020202020204" pitchFamily="34" charset="0"/>
              </a:rPr>
              <a:t>This is l</a:t>
            </a:r>
            <a:r>
              <a:rPr lang="en-GB" sz="2000" dirty="0">
                <a:cs typeface="Arial" panose="020B0604020202020204" pitchFamily="34" charset="0"/>
              </a:rPr>
              <a:t>argely due to people finding new work very quickly or having other sources of financial support at home. </a:t>
            </a:r>
            <a:endParaRPr lang="en-GB" sz="2000" dirty="0">
              <a:ea typeface="Calibri" panose="020F0502020204030204" pitchFamily="34" charset="0"/>
              <a:cs typeface="Arial" panose="020B0604020202020204" pitchFamily="34" charset="0"/>
            </a:endParaRPr>
          </a:p>
          <a:p>
            <a:pPr lvl="1">
              <a:lnSpc>
                <a:spcPct val="120000"/>
              </a:lnSpc>
            </a:pPr>
            <a:r>
              <a:rPr lang="en-GB" sz="2000" dirty="0">
                <a:ea typeface="Calibri" panose="020F0502020204030204" pitchFamily="34" charset="0"/>
              </a:rPr>
              <a:t>Not all those counted within the Claimant Count are unemployed (some are working a low number of hours and / or are earning a low income).  The proportion of claimants </a:t>
            </a:r>
            <a:r>
              <a:rPr lang="en-GB" sz="2000">
                <a:ea typeface="Calibri" panose="020F0502020204030204" pitchFamily="34" charset="0"/>
              </a:rPr>
              <a:t>who are in </a:t>
            </a:r>
            <a:r>
              <a:rPr lang="en-GB" sz="2000" dirty="0">
                <a:ea typeface="Calibri" panose="020F0502020204030204" pitchFamily="34" charset="0"/>
              </a:rPr>
              <a:t>work has increased during 2023.</a:t>
            </a:r>
          </a:p>
          <a:p>
            <a:pPr lvl="1">
              <a:lnSpc>
                <a:spcPct val="120000"/>
              </a:lnSpc>
            </a:pPr>
            <a:r>
              <a:rPr lang="en-GB" sz="2000" dirty="0">
                <a:ea typeface="Calibri" panose="020F0502020204030204" pitchFamily="34" charset="0"/>
              </a:rPr>
              <a:t>Due to continuous changes to the benefits system, which affects who is and is not counted within the Claimant Count, timeseries analysis should be undertaken with caution. </a:t>
            </a:r>
          </a:p>
          <a:p>
            <a:pPr marL="0" indent="0">
              <a:buNone/>
            </a:pPr>
            <a:endParaRPr lang="en-GB" dirty="0"/>
          </a:p>
        </p:txBody>
      </p:sp>
      <p:pic>
        <p:nvPicPr>
          <p:cNvPr id="4" name="Picture 2" descr="Buckinghamshire Economic Intelligence Observatory Logo">
            <a:extLst>
              <a:ext uri="{FF2B5EF4-FFF2-40B4-BE49-F238E27FC236}">
                <a16:creationId xmlns:a16="http://schemas.microsoft.com/office/drawing/2014/main" id="{13FB1490-29A4-3D8A-1CF6-BF52FB5715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7063" y="365127"/>
            <a:ext cx="2646739" cy="757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3880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3">
            <a:extLst>
              <a:ext uri="{FF2B5EF4-FFF2-40B4-BE49-F238E27FC236}">
                <a16:creationId xmlns:a16="http://schemas.microsoft.com/office/drawing/2014/main" id="{96861462-78EE-A68C-F2F4-959813348165}"/>
              </a:ext>
            </a:extLst>
          </p:cNvPr>
          <p:cNvSpPr>
            <a:spLocks noGrp="1"/>
          </p:cNvSpPr>
          <p:nvPr>
            <p:ph idx="1"/>
          </p:nvPr>
        </p:nvSpPr>
        <p:spPr>
          <a:xfrm>
            <a:off x="838200" y="1487983"/>
            <a:ext cx="10515600" cy="3056185"/>
          </a:xfrm>
        </p:spPr>
        <p:txBody>
          <a:bodyPr>
            <a:normAutofit fontScale="77500" lnSpcReduction="20000"/>
          </a:bodyPr>
          <a:lstStyle/>
          <a:p>
            <a:pPr marL="0" indent="0">
              <a:buNone/>
            </a:pPr>
            <a:r>
              <a:rPr lang="en-GB" dirty="0"/>
              <a:t>For further information on the information presented within this slide deck please contact James Moorhouse – </a:t>
            </a:r>
            <a:r>
              <a:rPr lang="en-GB" dirty="0">
                <a:hlinkClick r:id="rId2"/>
              </a:rPr>
              <a:t>James.Moorhouse@buckinghamshire.gov.uk</a:t>
            </a:r>
            <a:r>
              <a:rPr lang="en-GB" dirty="0"/>
              <a:t> </a:t>
            </a:r>
          </a:p>
          <a:p>
            <a:pPr marL="0" indent="0">
              <a:buNone/>
            </a:pPr>
            <a:endParaRPr lang="en-GB" dirty="0"/>
          </a:p>
          <a:p>
            <a:pPr marL="0" indent="0">
              <a:buNone/>
            </a:pPr>
            <a:r>
              <a:rPr lang="en-GB" dirty="0"/>
              <a:t>Links below to the data tables used are below:</a:t>
            </a:r>
          </a:p>
          <a:p>
            <a:pPr marL="0" indent="0">
              <a:buNone/>
            </a:pPr>
            <a:endParaRPr lang="en-GB" dirty="0"/>
          </a:p>
          <a:p>
            <a:pPr marL="0" indent="0">
              <a:buNone/>
            </a:pPr>
            <a:r>
              <a:rPr lang="en-GB" dirty="0"/>
              <a:t>Claimant Count </a:t>
            </a:r>
          </a:p>
          <a:p>
            <a:pPr marL="0" indent="0">
              <a:buNone/>
            </a:pPr>
            <a:endParaRPr lang="en-GB" dirty="0"/>
          </a:p>
          <a:p>
            <a:pPr marL="0" indent="0">
              <a:buNone/>
            </a:pPr>
            <a:r>
              <a:rPr lang="en-GB" dirty="0"/>
              <a:t>Further analysis of the </a:t>
            </a:r>
            <a:r>
              <a:rPr lang="en-GB" dirty="0" err="1"/>
              <a:t>the</a:t>
            </a:r>
            <a:r>
              <a:rPr lang="en-GB" dirty="0"/>
              <a:t> Buckinghamshire economy can be found on the Buckinghamshire Economic Observatory website – </a:t>
            </a:r>
            <a:r>
              <a:rPr lang="en-GB" dirty="0">
                <a:hlinkClick r:id="rId3"/>
              </a:rPr>
              <a:t>www.buckseconomy.co.uk</a:t>
            </a:r>
            <a:r>
              <a:rPr lang="en-GB" dirty="0"/>
              <a:t> </a:t>
            </a:r>
          </a:p>
        </p:txBody>
      </p:sp>
      <p:sp>
        <p:nvSpPr>
          <p:cNvPr id="3" name="TextBox 2">
            <a:extLst>
              <a:ext uri="{FF2B5EF4-FFF2-40B4-BE49-F238E27FC236}">
                <a16:creationId xmlns:a16="http://schemas.microsoft.com/office/drawing/2014/main" id="{0B0FB0A0-B998-FE3B-5207-0C344FF848C2}"/>
              </a:ext>
            </a:extLst>
          </p:cNvPr>
          <p:cNvSpPr txBox="1"/>
          <p:nvPr/>
        </p:nvSpPr>
        <p:spPr>
          <a:xfrm>
            <a:off x="1850367" y="5012277"/>
            <a:ext cx="6098875" cy="646331"/>
          </a:xfrm>
          <a:prstGeom prst="rect">
            <a:avLst/>
          </a:prstGeom>
          <a:noFill/>
        </p:spPr>
        <p:txBody>
          <a:bodyPr wrap="square">
            <a:spAutoFit/>
          </a:bodyPr>
          <a:lstStyle/>
          <a:p>
            <a:r>
              <a:rPr lang="en-GB"/>
              <a:t>Follow @buckseconomy </a:t>
            </a:r>
            <a:r>
              <a:rPr lang="en-GB" dirty="0"/>
              <a:t>for tweets about the Buckinghamshire economy and labour market </a:t>
            </a:r>
          </a:p>
        </p:txBody>
      </p:sp>
      <p:pic>
        <p:nvPicPr>
          <p:cNvPr id="4" name="Picture 2" descr="X Logo - Free Vectors &amp; PSDs to Download">
            <a:extLst>
              <a:ext uri="{FF2B5EF4-FFF2-40B4-BE49-F238E27FC236}">
                <a16:creationId xmlns:a16="http://schemas.microsoft.com/office/drawing/2014/main" id="{B0BA3306-2645-6AAF-0172-A1343E14119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8213" y="5091757"/>
            <a:ext cx="487363" cy="48736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Buckinghamshire Economic Intelligence Observatory Logo">
            <a:extLst>
              <a:ext uri="{FF2B5EF4-FFF2-40B4-BE49-F238E27FC236}">
                <a16:creationId xmlns:a16="http://schemas.microsoft.com/office/drawing/2014/main" id="{E720F0BE-3C08-2033-9C77-82CB615100B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07063" y="365127"/>
            <a:ext cx="2646739" cy="75798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Object 6">
            <a:extLst>
              <a:ext uri="{FF2B5EF4-FFF2-40B4-BE49-F238E27FC236}">
                <a16:creationId xmlns:a16="http://schemas.microsoft.com/office/drawing/2014/main" id="{A00449A5-0173-6C01-2658-D4B03A14DF6B}"/>
              </a:ext>
            </a:extLst>
          </p:cNvPr>
          <p:cNvGraphicFramePr>
            <a:graphicFrameLocks noChangeAspect="1"/>
          </p:cNvGraphicFramePr>
          <p:nvPr>
            <p:extLst>
              <p:ext uri="{D42A27DB-BD31-4B8C-83A1-F6EECF244321}">
                <p14:modId xmlns:p14="http://schemas.microsoft.com/office/powerpoint/2010/main" val="3731862016"/>
              </p:ext>
            </p:extLst>
          </p:nvPr>
        </p:nvGraphicFramePr>
        <p:xfrm>
          <a:off x="2837411" y="2949373"/>
          <a:ext cx="914400" cy="806450"/>
        </p:xfrm>
        <a:graphic>
          <a:graphicData uri="http://schemas.openxmlformats.org/presentationml/2006/ole">
            <mc:AlternateContent xmlns:mc="http://schemas.openxmlformats.org/markup-compatibility/2006">
              <mc:Choice xmlns:v="urn:schemas-microsoft-com:vml" Requires="v">
                <p:oleObj name="Worksheet" showAsIcon="1" r:id="rId6" imgW="914400" imgH="806273" progId="Excel.Sheet.12">
                  <p:embed/>
                </p:oleObj>
              </mc:Choice>
              <mc:Fallback>
                <p:oleObj name="Worksheet" showAsIcon="1" r:id="rId6" imgW="914400" imgH="806273" progId="Excel.Sheet.12">
                  <p:embed/>
                  <p:pic>
                    <p:nvPicPr>
                      <p:cNvPr id="7" name="Object 6">
                        <a:extLst>
                          <a:ext uri="{FF2B5EF4-FFF2-40B4-BE49-F238E27FC236}">
                            <a16:creationId xmlns:a16="http://schemas.microsoft.com/office/drawing/2014/main" id="{A00449A5-0173-6C01-2658-D4B03A14DF6B}"/>
                          </a:ext>
                        </a:extLst>
                      </p:cNvPr>
                      <p:cNvPicPr/>
                      <p:nvPr/>
                    </p:nvPicPr>
                    <p:blipFill>
                      <a:blip r:embed="rId7"/>
                      <a:stretch>
                        <a:fillRect/>
                      </a:stretch>
                    </p:blipFill>
                    <p:spPr>
                      <a:xfrm>
                        <a:off x="2837411" y="2949373"/>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3496739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489F8-EB1D-6FC3-6B8A-2D99A579CF81}"/>
              </a:ext>
            </a:extLst>
          </p:cNvPr>
          <p:cNvSpPr>
            <a:spLocks noGrp="1"/>
          </p:cNvSpPr>
          <p:nvPr>
            <p:ph type="title"/>
          </p:nvPr>
        </p:nvSpPr>
        <p:spPr>
          <a:xfrm>
            <a:off x="838200" y="365127"/>
            <a:ext cx="10515600" cy="1325563"/>
          </a:xfrm>
        </p:spPr>
        <p:txBody>
          <a:bodyPr>
            <a:normAutofit/>
          </a:bodyPr>
          <a:lstStyle/>
          <a:p>
            <a:r>
              <a:rPr lang="en-GB" sz="3200" b="1" dirty="0">
                <a:solidFill>
                  <a:srgbClr val="2C2D84"/>
                </a:solidFill>
                <a:latin typeface="+mn-lt"/>
              </a:rPr>
              <a:t>About</a:t>
            </a:r>
            <a:r>
              <a:rPr lang="en-GB" sz="3200" dirty="0">
                <a:solidFill>
                  <a:srgbClr val="006965"/>
                </a:solidFill>
              </a:rPr>
              <a:t>	</a:t>
            </a:r>
          </a:p>
        </p:txBody>
      </p:sp>
      <p:sp>
        <p:nvSpPr>
          <p:cNvPr id="3" name="Content Placeholder 2">
            <a:extLst>
              <a:ext uri="{FF2B5EF4-FFF2-40B4-BE49-F238E27FC236}">
                <a16:creationId xmlns:a16="http://schemas.microsoft.com/office/drawing/2014/main" id="{E2D35FAA-1934-7E3D-FE56-F7EDC8D3276F}"/>
              </a:ext>
            </a:extLst>
          </p:cNvPr>
          <p:cNvSpPr>
            <a:spLocks noGrp="1"/>
          </p:cNvSpPr>
          <p:nvPr>
            <p:ph idx="1"/>
          </p:nvPr>
        </p:nvSpPr>
        <p:spPr>
          <a:xfrm>
            <a:off x="838200" y="1690691"/>
            <a:ext cx="10515600" cy="4606419"/>
          </a:xfrm>
        </p:spPr>
        <p:txBody>
          <a:bodyPr>
            <a:normAutofit/>
          </a:bodyPr>
          <a:lstStyle/>
          <a:p>
            <a:pPr marL="0" indent="0">
              <a:buNone/>
            </a:pPr>
            <a:r>
              <a:rPr lang="en-GB" sz="1800" dirty="0">
                <a:solidFill>
                  <a:srgbClr val="3C3C3B"/>
                </a:solidFill>
                <a:cs typeface="Arial" panose="020B0604020202020204" pitchFamily="34" charset="0"/>
              </a:rPr>
              <a:t>This report provides a summary of the number of Buckinghamshire residents claiming ‘out-of-work’ related benefits (the Claimant Count). </a:t>
            </a:r>
          </a:p>
          <a:p>
            <a:pPr marL="0" indent="0">
              <a:buNone/>
            </a:pPr>
            <a:endParaRPr lang="en-GB" sz="1800" dirty="0">
              <a:solidFill>
                <a:srgbClr val="3C3C3B"/>
              </a:solidFill>
              <a:cs typeface="Arial" panose="020B0604020202020204" pitchFamily="34" charset="0"/>
            </a:endParaRPr>
          </a:p>
          <a:p>
            <a:pPr marL="0" indent="0">
              <a:buNone/>
            </a:pPr>
            <a:r>
              <a:rPr lang="en-GB" sz="1800" dirty="0">
                <a:solidFill>
                  <a:srgbClr val="3C3C3B"/>
                </a:solidFill>
                <a:cs typeface="Arial" panose="020B0604020202020204" pitchFamily="34" charset="0"/>
              </a:rPr>
              <a:t>Data is sourced from the Department for Work and Pensions (DWP) and can be found on the </a:t>
            </a:r>
            <a:r>
              <a:rPr lang="en-GB" sz="1800" dirty="0">
                <a:solidFill>
                  <a:srgbClr val="3C3C3B"/>
                </a:solidFill>
                <a:cs typeface="Arial" panose="020B0604020202020204" pitchFamily="34" charset="0"/>
                <a:hlinkClick r:id="rId2">
                  <a:extLst>
                    <a:ext uri="{A12FA001-AC4F-418D-AE19-62706E023703}">
                      <ahyp:hlinkClr xmlns:ahyp="http://schemas.microsoft.com/office/drawing/2018/hyperlinkcolor" val="tx"/>
                    </a:ext>
                  </a:extLst>
                </a:hlinkClick>
              </a:rPr>
              <a:t>NOMIS</a:t>
            </a:r>
            <a:r>
              <a:rPr lang="en-GB" sz="1800" dirty="0">
                <a:solidFill>
                  <a:srgbClr val="3C3C3B"/>
                </a:solidFill>
                <a:cs typeface="Arial" panose="020B0604020202020204" pitchFamily="34" charset="0"/>
              </a:rPr>
              <a:t> website. </a:t>
            </a:r>
          </a:p>
          <a:p>
            <a:pPr marL="0" indent="0">
              <a:buNone/>
            </a:pPr>
            <a:endParaRPr lang="en-GB" sz="1800" dirty="0">
              <a:solidFill>
                <a:srgbClr val="3C3C3B"/>
              </a:solidFill>
              <a:cs typeface="Arial" panose="020B0604020202020204" pitchFamily="34" charset="0"/>
            </a:endParaRPr>
          </a:p>
          <a:p>
            <a:pPr marL="0" indent="0">
              <a:buNone/>
            </a:pPr>
            <a:r>
              <a:rPr lang="en-GB" sz="1800" dirty="0">
                <a:solidFill>
                  <a:srgbClr val="3C3C3B"/>
                </a:solidFill>
                <a:cs typeface="Arial" panose="020B0604020202020204" pitchFamily="34" charset="0"/>
              </a:rPr>
              <a:t>A full explanation of the Claimant Count can be found in the Technical Appendix at the end of this report.  </a:t>
            </a:r>
          </a:p>
          <a:p>
            <a:pPr marL="0" indent="0">
              <a:buNone/>
            </a:pPr>
            <a:endParaRPr lang="en-GB" sz="1800" dirty="0">
              <a:solidFill>
                <a:srgbClr val="3C3C3B"/>
              </a:solidFill>
            </a:endParaRPr>
          </a:p>
          <a:p>
            <a:pPr marL="0" indent="0">
              <a:buNone/>
            </a:pPr>
            <a:endParaRPr lang="en-GB" sz="2000" dirty="0">
              <a:solidFill>
                <a:srgbClr val="3C3C3B"/>
              </a:solidFill>
            </a:endParaRPr>
          </a:p>
          <a:p>
            <a:endParaRPr lang="en-GB" sz="2000" dirty="0">
              <a:solidFill>
                <a:srgbClr val="3C3C3B"/>
              </a:solidFill>
            </a:endParaRPr>
          </a:p>
        </p:txBody>
      </p:sp>
      <p:pic>
        <p:nvPicPr>
          <p:cNvPr id="1026" name="Picture 2" descr="Buckinghamshire Economic Intelligence Observatory Logo">
            <a:extLst>
              <a:ext uri="{FF2B5EF4-FFF2-40B4-BE49-F238E27FC236}">
                <a16:creationId xmlns:a16="http://schemas.microsoft.com/office/drawing/2014/main" id="{767D39F8-3977-BBE7-599E-0E48C58846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7063" y="365127"/>
            <a:ext cx="2646739" cy="757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4033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Buckinghamshire Economic Intelligence Observatory Logo">
            <a:extLst>
              <a:ext uri="{FF2B5EF4-FFF2-40B4-BE49-F238E27FC236}">
                <a16:creationId xmlns:a16="http://schemas.microsoft.com/office/drawing/2014/main" id="{426DCB0D-3C6F-48EA-D370-230B4FD9FA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7063" y="365127"/>
            <a:ext cx="2646739" cy="757987"/>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a:extLst>
              <a:ext uri="{FF2B5EF4-FFF2-40B4-BE49-F238E27FC236}">
                <a16:creationId xmlns:a16="http://schemas.microsoft.com/office/drawing/2014/main" id="{DB05B5E0-9DB1-BDD2-61AB-7D6E88BFC9DB}"/>
              </a:ext>
            </a:extLst>
          </p:cNvPr>
          <p:cNvSpPr>
            <a:spLocks noGrp="1"/>
          </p:cNvSpPr>
          <p:nvPr>
            <p:ph type="title"/>
          </p:nvPr>
        </p:nvSpPr>
        <p:spPr>
          <a:xfrm>
            <a:off x="838200" y="365127"/>
            <a:ext cx="10515600" cy="1325563"/>
          </a:xfrm>
        </p:spPr>
        <p:txBody>
          <a:bodyPr>
            <a:normAutofit/>
          </a:bodyPr>
          <a:lstStyle/>
          <a:p>
            <a:r>
              <a:rPr lang="en-GB" sz="3200" b="1" dirty="0">
                <a:solidFill>
                  <a:srgbClr val="2C2D84"/>
                </a:solidFill>
                <a:latin typeface="+mn-lt"/>
              </a:rPr>
              <a:t>Headlines – August 2024</a:t>
            </a:r>
            <a:r>
              <a:rPr lang="en-GB" sz="3200" dirty="0">
                <a:solidFill>
                  <a:srgbClr val="2C2D84"/>
                </a:solidFill>
                <a:latin typeface="+mn-lt"/>
              </a:rPr>
              <a:t>	</a:t>
            </a:r>
          </a:p>
        </p:txBody>
      </p:sp>
      <p:sp>
        <p:nvSpPr>
          <p:cNvPr id="6" name="Content Placeholder 4">
            <a:extLst>
              <a:ext uri="{FF2B5EF4-FFF2-40B4-BE49-F238E27FC236}">
                <a16:creationId xmlns:a16="http://schemas.microsoft.com/office/drawing/2014/main" id="{26994BE8-F5D4-7B63-FE43-89178F097451}"/>
              </a:ext>
            </a:extLst>
          </p:cNvPr>
          <p:cNvSpPr>
            <a:spLocks noGrp="1"/>
          </p:cNvSpPr>
          <p:nvPr>
            <p:ph idx="1"/>
          </p:nvPr>
        </p:nvSpPr>
        <p:spPr>
          <a:xfrm>
            <a:off x="838200" y="1530894"/>
            <a:ext cx="10515600" cy="4486275"/>
          </a:xfrm>
        </p:spPr>
        <p:txBody>
          <a:bodyPr>
            <a:normAutofit fontScale="62500" lnSpcReduction="20000"/>
          </a:bodyPr>
          <a:lstStyle/>
          <a:p>
            <a:pPr marL="342882" indent="-342882">
              <a:lnSpc>
                <a:spcPct val="120000"/>
              </a:lnSpc>
              <a:buFont typeface="Symbol" panose="05050102010706020507" pitchFamily="18" charset="2"/>
              <a:buChar char=""/>
            </a:pPr>
            <a:r>
              <a:rPr lang="en-GB" sz="2900" dirty="0">
                <a:solidFill>
                  <a:srgbClr val="3C3C3B"/>
                </a:solidFill>
                <a:latin typeface="Calibri" panose="020F0502020204030204" pitchFamily="34" charset="0"/>
                <a:ea typeface="Times New Roman" panose="02020603050405020304" pitchFamily="18" charset="0"/>
              </a:rPr>
              <a:t>Buckinghamshire’s Claimant Count rate (the proportion of working-age people claiming ‘out-of-work’ related benefits) currently stands at </a:t>
            </a:r>
            <a:r>
              <a:rPr lang="en-GB" sz="2900" b="1" dirty="0">
                <a:solidFill>
                  <a:srgbClr val="2C2D84"/>
                </a:solidFill>
                <a:latin typeface="Calibri" panose="020F0502020204030204" pitchFamily="34" charset="0"/>
                <a:ea typeface="Times New Roman" panose="02020603050405020304" pitchFamily="18" charset="0"/>
              </a:rPr>
              <a:t>3.1%</a:t>
            </a:r>
            <a:r>
              <a:rPr lang="en-GB" sz="2900" dirty="0">
                <a:solidFill>
                  <a:srgbClr val="3C3C3B"/>
                </a:solidFill>
                <a:latin typeface="Calibri" panose="020F0502020204030204" pitchFamily="34" charset="0"/>
                <a:ea typeface="Times New Roman" panose="02020603050405020304" pitchFamily="18" charset="0"/>
              </a:rPr>
              <a:t>,</a:t>
            </a:r>
            <a:r>
              <a:rPr lang="en-GB" sz="2900" b="1" dirty="0">
                <a:solidFill>
                  <a:srgbClr val="3C3C3B"/>
                </a:solidFill>
                <a:latin typeface="Calibri" panose="020F0502020204030204" pitchFamily="34" charset="0"/>
                <a:ea typeface="Times New Roman" panose="02020603050405020304" pitchFamily="18" charset="0"/>
              </a:rPr>
              <a:t> </a:t>
            </a:r>
            <a:r>
              <a:rPr lang="en-GB" sz="2900" dirty="0">
                <a:solidFill>
                  <a:srgbClr val="3C3C3B"/>
                </a:solidFill>
                <a:latin typeface="Calibri" panose="020F0502020204030204" pitchFamily="34" charset="0"/>
                <a:ea typeface="Times New Roman" panose="02020603050405020304" pitchFamily="18" charset="0"/>
              </a:rPr>
              <a:t>lower than the national average of 4.4%.</a:t>
            </a:r>
            <a:endParaRPr lang="en-GB" sz="2900" dirty="0">
              <a:solidFill>
                <a:srgbClr val="3C3C3B"/>
              </a:solidFill>
              <a:latin typeface="Calibri" panose="020F0502020204030204" pitchFamily="34" charset="0"/>
              <a:ea typeface="Calibri" panose="020F0502020204030204" pitchFamily="34" charset="0"/>
            </a:endParaRPr>
          </a:p>
          <a:p>
            <a:pPr marL="342882" indent="-342882">
              <a:lnSpc>
                <a:spcPct val="120000"/>
              </a:lnSpc>
              <a:buFont typeface="Symbol" panose="05050102010706020507" pitchFamily="18" charset="2"/>
              <a:buChar char=""/>
            </a:pPr>
            <a:r>
              <a:rPr lang="en-GB" dirty="0">
                <a:solidFill>
                  <a:srgbClr val="3C3C3B"/>
                </a:solidFill>
                <a:latin typeface="Calibri" panose="020F0502020204030204" pitchFamily="34" charset="0"/>
                <a:ea typeface="Times New Roman" panose="02020603050405020304" pitchFamily="18" charset="0"/>
              </a:rPr>
              <a:t>In August 2024, </a:t>
            </a:r>
            <a:r>
              <a:rPr lang="en-GB" b="1" dirty="0">
                <a:solidFill>
                  <a:srgbClr val="2C2D84"/>
                </a:solidFill>
                <a:latin typeface="Calibri" panose="020F0502020204030204" pitchFamily="34" charset="0"/>
                <a:ea typeface="Times New Roman" panose="02020603050405020304" pitchFamily="18" charset="0"/>
              </a:rPr>
              <a:t>10,490</a:t>
            </a:r>
            <a:r>
              <a:rPr lang="en-GB" dirty="0">
                <a:solidFill>
                  <a:srgbClr val="3C3C3B"/>
                </a:solidFill>
                <a:latin typeface="Calibri" panose="020F0502020204030204" pitchFamily="34" charset="0"/>
                <a:ea typeface="Times New Roman" panose="02020603050405020304" pitchFamily="18" charset="0"/>
              </a:rPr>
              <a:t> Buckinghamshire residents were claiming ‘out-of-work’ related benefits. </a:t>
            </a:r>
          </a:p>
          <a:p>
            <a:pPr marL="342882" indent="-342882">
              <a:lnSpc>
                <a:spcPct val="120000"/>
              </a:lnSpc>
              <a:buFont typeface="Symbol" panose="05050102010706020507" pitchFamily="18" charset="2"/>
              <a:buChar char=""/>
            </a:pPr>
            <a:r>
              <a:rPr lang="en-GB" dirty="0">
                <a:solidFill>
                  <a:srgbClr val="3C3C3B"/>
                </a:solidFill>
                <a:latin typeface="Calibri" panose="020F0502020204030204" pitchFamily="34" charset="0"/>
                <a:ea typeface="Times New Roman" panose="02020603050405020304" pitchFamily="18" charset="0"/>
              </a:rPr>
              <a:t>There were </a:t>
            </a:r>
            <a:r>
              <a:rPr lang="en-GB" b="1" dirty="0">
                <a:solidFill>
                  <a:srgbClr val="2C2D84"/>
                </a:solidFill>
                <a:latin typeface="Calibri" panose="020F0502020204030204" pitchFamily="34" charset="0"/>
                <a:ea typeface="Times New Roman" panose="02020603050405020304" pitchFamily="18" charset="0"/>
              </a:rPr>
              <a:t>4,950</a:t>
            </a:r>
            <a:r>
              <a:rPr lang="en-GB" dirty="0">
                <a:solidFill>
                  <a:srgbClr val="3C3C3B"/>
                </a:solidFill>
                <a:latin typeface="Calibri" panose="020F0502020204030204" pitchFamily="34" charset="0"/>
                <a:ea typeface="Times New Roman" panose="02020603050405020304" pitchFamily="18" charset="0"/>
              </a:rPr>
              <a:t> more claimants in Buckinghamshire in </a:t>
            </a:r>
            <a:r>
              <a:rPr lang="en-GB" dirty="0">
                <a:solidFill>
                  <a:srgbClr val="3C3C3B"/>
                </a:solidFill>
                <a:effectLst/>
                <a:latin typeface="Calibri" panose="020F0502020204030204" pitchFamily="34" charset="0"/>
                <a:ea typeface="Times New Roman" panose="02020603050405020304" pitchFamily="18" charset="0"/>
              </a:rPr>
              <a:t>August</a:t>
            </a:r>
            <a:r>
              <a:rPr lang="en-GB" dirty="0">
                <a:solidFill>
                  <a:srgbClr val="3C3C3B"/>
                </a:solidFill>
                <a:latin typeface="Calibri" panose="020F0502020204030204" pitchFamily="34" charset="0"/>
                <a:ea typeface="Times New Roman" panose="02020603050405020304" pitchFamily="18" charset="0"/>
              </a:rPr>
              <a:t> 2024 than at the onset of the Covid-19 pandemic four years ago in March 2020. Some of this increase is likely to be due to changes to the benefits system. </a:t>
            </a:r>
            <a:endParaRPr lang="en-GB" dirty="0">
              <a:solidFill>
                <a:srgbClr val="3C3C3B"/>
              </a:solidFill>
              <a:latin typeface="Calibri" panose="020F0502020204030204" pitchFamily="34" charset="0"/>
              <a:ea typeface="Calibri" panose="020F0502020204030204" pitchFamily="34" charset="0"/>
            </a:endParaRPr>
          </a:p>
          <a:p>
            <a:pPr marL="342882" indent="-342882">
              <a:lnSpc>
                <a:spcPct val="120000"/>
              </a:lnSpc>
              <a:buFont typeface="Symbol" panose="05050102010706020507" pitchFamily="18" charset="2"/>
              <a:buChar char=""/>
            </a:pPr>
            <a:r>
              <a:rPr lang="en-GB" dirty="0">
                <a:solidFill>
                  <a:srgbClr val="3C3C3B"/>
                </a:solidFill>
                <a:latin typeface="Calibri" panose="020F0502020204030204" pitchFamily="34" charset="0"/>
                <a:ea typeface="Times New Roman" panose="02020603050405020304" pitchFamily="18" charset="0"/>
              </a:rPr>
              <a:t>When compared with the 38 enterprise areas* in England, Buckinghamshire has the </a:t>
            </a:r>
            <a:r>
              <a:rPr lang="en-GB" b="1" dirty="0">
                <a:solidFill>
                  <a:srgbClr val="2C2D84"/>
                </a:solidFill>
                <a:latin typeface="Calibri" panose="020F0502020204030204" pitchFamily="34" charset="0"/>
                <a:ea typeface="Times New Roman" panose="02020603050405020304" pitchFamily="18" charset="0"/>
              </a:rPr>
              <a:t>joint 10</a:t>
            </a:r>
            <a:r>
              <a:rPr lang="en-GB" b="1" baseline="30000" dirty="0">
                <a:solidFill>
                  <a:srgbClr val="2C2D84"/>
                </a:solidFill>
                <a:latin typeface="Calibri" panose="020F0502020204030204" pitchFamily="34" charset="0"/>
                <a:ea typeface="Times New Roman" panose="02020603050405020304" pitchFamily="18" charset="0"/>
              </a:rPr>
              <a:t>th</a:t>
            </a:r>
            <a:r>
              <a:rPr lang="en-GB" b="1" dirty="0">
                <a:solidFill>
                  <a:srgbClr val="2C2D84"/>
                </a:solidFill>
                <a:latin typeface="Calibri" panose="020F0502020204030204" pitchFamily="34" charset="0"/>
                <a:ea typeface="Times New Roman" panose="02020603050405020304" pitchFamily="18" charset="0"/>
              </a:rPr>
              <a:t> lowest</a:t>
            </a:r>
            <a:r>
              <a:rPr lang="en-GB" dirty="0">
                <a:solidFill>
                  <a:srgbClr val="2C2D84"/>
                </a:solidFill>
                <a:latin typeface="Calibri" panose="020F0502020204030204" pitchFamily="34" charset="0"/>
                <a:ea typeface="Times New Roman" panose="02020603050405020304" pitchFamily="18" charset="0"/>
              </a:rPr>
              <a:t> </a:t>
            </a:r>
            <a:r>
              <a:rPr lang="en-GB" dirty="0">
                <a:solidFill>
                  <a:srgbClr val="3C3C3B"/>
                </a:solidFill>
                <a:latin typeface="Calibri" panose="020F0502020204030204" pitchFamily="34" charset="0"/>
                <a:ea typeface="Times New Roman" panose="02020603050405020304" pitchFamily="18" charset="0"/>
              </a:rPr>
              <a:t>Claimant Count rate (up from having the fourth lowest rate pre-pandemic). </a:t>
            </a:r>
            <a:endParaRPr lang="en-GB" dirty="0">
              <a:solidFill>
                <a:srgbClr val="3C3C3B"/>
              </a:solidFill>
              <a:latin typeface="Calibri" panose="020F0502020204030204" pitchFamily="34" charset="0"/>
              <a:ea typeface="Calibri" panose="020F0502020204030204" pitchFamily="34" charset="0"/>
            </a:endParaRPr>
          </a:p>
          <a:p>
            <a:pPr marL="342882" indent="-342882">
              <a:lnSpc>
                <a:spcPct val="120000"/>
              </a:lnSpc>
              <a:buFont typeface="Symbol" panose="05050102010706020507" pitchFamily="18" charset="2"/>
              <a:buChar char=""/>
            </a:pPr>
            <a:r>
              <a:rPr lang="en-GB" dirty="0">
                <a:solidFill>
                  <a:srgbClr val="3C3C3B"/>
                </a:solidFill>
                <a:latin typeface="Calibri" panose="020F0502020204030204" pitchFamily="34" charset="0"/>
                <a:ea typeface="Times New Roman" panose="02020603050405020304" pitchFamily="18" charset="0"/>
              </a:rPr>
              <a:t>Within Buckinghamshire, the Claimant Count rate is highest (and above the national average) in the </a:t>
            </a:r>
            <a:r>
              <a:rPr lang="en-GB" b="1" dirty="0">
                <a:solidFill>
                  <a:srgbClr val="2C2D84"/>
                </a:solidFill>
                <a:latin typeface="Calibri" panose="020F0502020204030204" pitchFamily="34" charset="0"/>
                <a:ea typeface="Times New Roman" panose="02020603050405020304" pitchFamily="18" charset="0"/>
              </a:rPr>
              <a:t>Wycombe</a:t>
            </a:r>
            <a:r>
              <a:rPr lang="en-GB" dirty="0">
                <a:solidFill>
                  <a:srgbClr val="3C3C3B"/>
                </a:solidFill>
                <a:latin typeface="Calibri" panose="020F0502020204030204" pitchFamily="34" charset="0"/>
                <a:ea typeface="Times New Roman" panose="02020603050405020304" pitchFamily="18" charset="0"/>
              </a:rPr>
              <a:t> parliamentary constituency area (4.8%).   </a:t>
            </a:r>
            <a:endParaRPr lang="en-GB" dirty="0">
              <a:solidFill>
                <a:srgbClr val="3C3C3B"/>
              </a:solidFill>
              <a:latin typeface="Calibri" panose="020F0502020204030204" pitchFamily="34" charset="0"/>
              <a:ea typeface="Calibri" panose="020F0502020204030204" pitchFamily="34" charset="0"/>
            </a:endParaRPr>
          </a:p>
          <a:p>
            <a:pPr marL="0" indent="0">
              <a:buNone/>
            </a:pPr>
            <a:endParaRPr lang="en-GB" sz="800" dirty="0">
              <a:latin typeface="Calibri" panose="020F0502020204030204" pitchFamily="34" charset="0"/>
              <a:ea typeface="Calibri" panose="020F0502020204030204" pitchFamily="34" charset="0"/>
            </a:endParaRPr>
          </a:p>
          <a:p>
            <a:pPr marL="0" indent="0">
              <a:buNone/>
            </a:pPr>
            <a:endParaRPr lang="en-GB" i="1" dirty="0">
              <a:highlight>
                <a:srgbClr val="FFFF00"/>
              </a:highlight>
            </a:endParaRPr>
          </a:p>
          <a:p>
            <a:pPr marL="0" indent="0">
              <a:buNone/>
            </a:pPr>
            <a:r>
              <a:rPr lang="en-GB" i="1" dirty="0"/>
              <a:t>*Enterprise areas are former Local Enterprise Partnership areas. They remain a statistical geography for the purposes of understanding local economies. </a:t>
            </a:r>
          </a:p>
        </p:txBody>
      </p:sp>
    </p:spTree>
    <p:extLst>
      <p:ext uri="{BB962C8B-B14F-4D97-AF65-F5344CB8AC3E}">
        <p14:creationId xmlns:p14="http://schemas.microsoft.com/office/powerpoint/2010/main" val="1306403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75EA9-783B-6814-3C93-84A58763E59D}"/>
              </a:ext>
            </a:extLst>
          </p:cNvPr>
          <p:cNvSpPr>
            <a:spLocks noGrp="1"/>
          </p:cNvSpPr>
          <p:nvPr>
            <p:ph type="title"/>
          </p:nvPr>
        </p:nvSpPr>
        <p:spPr>
          <a:xfrm>
            <a:off x="838196" y="567858"/>
            <a:ext cx="10515600" cy="772103"/>
          </a:xfrm>
        </p:spPr>
        <p:txBody>
          <a:bodyPr>
            <a:normAutofit/>
          </a:bodyPr>
          <a:lstStyle/>
          <a:p>
            <a:r>
              <a:rPr lang="en-GB" sz="2800" b="1" dirty="0">
                <a:solidFill>
                  <a:srgbClr val="2C2D84"/>
                </a:solidFill>
                <a:latin typeface="+mn-lt"/>
              </a:rPr>
              <a:t>Table 1: Claimant Count – August 2024</a:t>
            </a:r>
            <a:r>
              <a:rPr lang="en-GB" sz="2800" dirty="0">
                <a:solidFill>
                  <a:srgbClr val="2C2D84"/>
                </a:solidFill>
                <a:latin typeface="+mn-lt"/>
              </a:rPr>
              <a:t>	</a:t>
            </a:r>
          </a:p>
        </p:txBody>
      </p:sp>
      <p:graphicFrame>
        <p:nvGraphicFramePr>
          <p:cNvPr id="3" name="Table 4">
            <a:extLst>
              <a:ext uri="{FF2B5EF4-FFF2-40B4-BE49-F238E27FC236}">
                <a16:creationId xmlns:a16="http://schemas.microsoft.com/office/drawing/2014/main" id="{6F1C6E74-F387-FBFB-AE8A-FD062F7DDB77}"/>
              </a:ext>
            </a:extLst>
          </p:cNvPr>
          <p:cNvGraphicFramePr>
            <a:graphicFrameLocks noGrp="1"/>
          </p:cNvGraphicFramePr>
          <p:nvPr>
            <p:ph idx="1"/>
            <p:extLst>
              <p:ext uri="{D42A27DB-BD31-4B8C-83A1-F6EECF244321}">
                <p14:modId xmlns:p14="http://schemas.microsoft.com/office/powerpoint/2010/main" val="374263859"/>
              </p:ext>
            </p:extLst>
          </p:nvPr>
        </p:nvGraphicFramePr>
        <p:xfrm>
          <a:off x="735677" y="1542690"/>
          <a:ext cx="10720642" cy="4365415"/>
        </p:xfrm>
        <a:graphic>
          <a:graphicData uri="http://schemas.openxmlformats.org/drawingml/2006/table">
            <a:tbl>
              <a:tblPr firstRow="1" bandRow="1">
                <a:tableStyleId>{93296810-A885-4BE3-A3E7-6D5BEEA58F35}</a:tableStyleId>
              </a:tblPr>
              <a:tblGrid>
                <a:gridCol w="2269083">
                  <a:extLst>
                    <a:ext uri="{9D8B030D-6E8A-4147-A177-3AD203B41FA5}">
                      <a16:colId xmlns:a16="http://schemas.microsoft.com/office/drawing/2014/main" val="1249537814"/>
                    </a:ext>
                  </a:extLst>
                </a:gridCol>
                <a:gridCol w="1349821">
                  <a:extLst>
                    <a:ext uri="{9D8B030D-6E8A-4147-A177-3AD203B41FA5}">
                      <a16:colId xmlns:a16="http://schemas.microsoft.com/office/drawing/2014/main" val="305200462"/>
                    </a:ext>
                  </a:extLst>
                </a:gridCol>
                <a:gridCol w="1349821">
                  <a:extLst>
                    <a:ext uri="{9D8B030D-6E8A-4147-A177-3AD203B41FA5}">
                      <a16:colId xmlns:a16="http://schemas.microsoft.com/office/drawing/2014/main" val="3726718846"/>
                    </a:ext>
                  </a:extLst>
                </a:gridCol>
                <a:gridCol w="1349821">
                  <a:extLst>
                    <a:ext uri="{9D8B030D-6E8A-4147-A177-3AD203B41FA5}">
                      <a16:colId xmlns:a16="http://schemas.microsoft.com/office/drawing/2014/main" val="4180364089"/>
                    </a:ext>
                  </a:extLst>
                </a:gridCol>
                <a:gridCol w="1349821">
                  <a:extLst>
                    <a:ext uri="{9D8B030D-6E8A-4147-A177-3AD203B41FA5}">
                      <a16:colId xmlns:a16="http://schemas.microsoft.com/office/drawing/2014/main" val="133471129"/>
                    </a:ext>
                  </a:extLst>
                </a:gridCol>
                <a:gridCol w="1478711">
                  <a:extLst>
                    <a:ext uri="{9D8B030D-6E8A-4147-A177-3AD203B41FA5}">
                      <a16:colId xmlns:a16="http://schemas.microsoft.com/office/drawing/2014/main" val="191910851"/>
                    </a:ext>
                  </a:extLst>
                </a:gridCol>
                <a:gridCol w="1573564">
                  <a:extLst>
                    <a:ext uri="{9D8B030D-6E8A-4147-A177-3AD203B41FA5}">
                      <a16:colId xmlns:a16="http://schemas.microsoft.com/office/drawing/2014/main" val="3403578845"/>
                    </a:ext>
                  </a:extLst>
                </a:gridCol>
              </a:tblGrid>
              <a:tr h="393292">
                <a:tc>
                  <a:txBody>
                    <a:bodyPr/>
                    <a:lstStyle/>
                    <a:p>
                      <a:pPr algn="ctr" fontAlgn="ctr"/>
                      <a:r>
                        <a:rPr lang="en-GB" sz="1500" u="none" strike="noStrike" dirty="0">
                          <a:effectLst/>
                          <a:latin typeface="+mn-lt"/>
                        </a:rPr>
                        <a:t>Area</a:t>
                      </a:r>
                      <a:endParaRPr lang="en-GB" sz="1500" b="1" i="0" u="none" strike="noStrike" dirty="0">
                        <a:solidFill>
                          <a:srgbClr val="000000"/>
                        </a:solidFill>
                        <a:effectLst/>
                        <a:latin typeface="+mn-lt"/>
                        <a:cs typeface="Arial" panose="020B0604020202020204" pitchFamily="34" charset="0"/>
                      </a:endParaRPr>
                    </a:p>
                  </a:txBody>
                  <a:tcPr marL="7620" marR="7620" marT="7620" marB="0" anchor="ctr">
                    <a:solidFill>
                      <a:srgbClr val="2C2D84"/>
                    </a:solidFill>
                  </a:tcPr>
                </a:tc>
                <a:tc gridSpan="2">
                  <a:txBody>
                    <a:bodyPr/>
                    <a:lstStyle/>
                    <a:p>
                      <a:pPr algn="ctr" fontAlgn="ctr"/>
                      <a:r>
                        <a:rPr lang="en-GB" sz="1500" u="none" strike="noStrike" dirty="0">
                          <a:effectLst/>
                          <a:latin typeface="+mn-lt"/>
                        </a:rPr>
                        <a:t>March 2020</a:t>
                      </a:r>
                      <a:endParaRPr lang="en-GB" sz="1500" b="0" i="0" u="none" strike="noStrike" dirty="0">
                        <a:solidFill>
                          <a:srgbClr val="000000"/>
                        </a:solidFill>
                        <a:effectLst/>
                        <a:latin typeface="+mn-lt"/>
                        <a:cs typeface="Arial" panose="020B0604020202020204" pitchFamily="34" charset="0"/>
                      </a:endParaRPr>
                    </a:p>
                  </a:txBody>
                  <a:tcPr marL="7620" marR="7620" marT="7620" marB="0" anchor="ctr">
                    <a:solidFill>
                      <a:srgbClr val="2C2D84"/>
                    </a:solidFill>
                  </a:tcPr>
                </a:tc>
                <a:tc hMerge="1">
                  <a:txBody>
                    <a:bodyPr/>
                    <a:lstStyle/>
                    <a:p>
                      <a:endParaRPr lang="en-GB"/>
                    </a:p>
                  </a:txBody>
                  <a:tcPr/>
                </a:tc>
                <a:tc gridSpan="2">
                  <a:txBody>
                    <a:bodyPr/>
                    <a:lstStyle/>
                    <a:p>
                      <a:pPr algn="ctr" fontAlgn="ctr"/>
                      <a:r>
                        <a:rPr lang="en-GB" sz="1500" b="1" u="none" strike="noStrike" dirty="0">
                          <a:solidFill>
                            <a:schemeClr val="bg1"/>
                          </a:solidFill>
                          <a:effectLst/>
                          <a:latin typeface="+mn-lt"/>
                        </a:rPr>
                        <a:t>August 2024</a:t>
                      </a:r>
                      <a:endParaRPr lang="en-GB" sz="1500" b="1" i="0" u="none" strike="noStrike" dirty="0">
                        <a:solidFill>
                          <a:schemeClr val="bg1"/>
                        </a:solidFill>
                        <a:effectLst/>
                        <a:latin typeface="+mn-lt"/>
                        <a:cs typeface="Arial" panose="020B0604020202020204" pitchFamily="34" charset="0"/>
                      </a:endParaRPr>
                    </a:p>
                  </a:txBody>
                  <a:tcPr marL="7620" marR="7620" marT="7620" marB="0" anchor="ctr">
                    <a:solidFill>
                      <a:srgbClr val="2C2D84"/>
                    </a:solidFill>
                  </a:tcPr>
                </a:tc>
                <a:tc hMerge="1">
                  <a:txBody>
                    <a:bodyPr/>
                    <a:lstStyle/>
                    <a:p>
                      <a:endParaRPr lang="en-GB"/>
                    </a:p>
                  </a:txBody>
                  <a:tcPr/>
                </a:tc>
                <a:tc gridSpan="2">
                  <a:txBody>
                    <a:bodyPr/>
                    <a:lstStyle/>
                    <a:p>
                      <a:pPr algn="ctr" fontAlgn="b"/>
                      <a:r>
                        <a:rPr lang="en-GB" sz="1500" b="1" u="none" strike="noStrike" dirty="0">
                          <a:solidFill>
                            <a:schemeClr val="bg1"/>
                          </a:solidFill>
                          <a:effectLst/>
                          <a:latin typeface="+mn-lt"/>
                        </a:rPr>
                        <a:t>March 2020 - August 2024</a:t>
                      </a:r>
                      <a:endParaRPr lang="en-GB" sz="1500" b="1" i="0" u="none" strike="noStrike" dirty="0">
                        <a:solidFill>
                          <a:schemeClr val="bg1"/>
                        </a:solidFill>
                        <a:effectLst/>
                        <a:latin typeface="+mn-lt"/>
                        <a:cs typeface="Arial" panose="020B0604020202020204" pitchFamily="34" charset="0"/>
                      </a:endParaRPr>
                    </a:p>
                  </a:txBody>
                  <a:tcPr marL="7620" marR="7620" marT="7620" marB="0" anchor="ctr">
                    <a:solidFill>
                      <a:srgbClr val="2C2D84"/>
                    </a:solidFill>
                  </a:tcPr>
                </a:tc>
                <a:tc hMerge="1">
                  <a:txBody>
                    <a:bodyPr/>
                    <a:lstStyle/>
                    <a:p>
                      <a:endParaRPr lang="en-GB"/>
                    </a:p>
                  </a:txBody>
                  <a:tcPr/>
                </a:tc>
                <a:extLst>
                  <a:ext uri="{0D108BD9-81ED-4DB2-BD59-A6C34878D82A}">
                    <a16:rowId xmlns:a16="http://schemas.microsoft.com/office/drawing/2014/main" val="2250800113"/>
                  </a:ext>
                </a:extLst>
              </a:tr>
              <a:tr h="686915">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GB" sz="1500" b="1" u="none" strike="noStrike" dirty="0">
                          <a:solidFill>
                            <a:schemeClr val="bg1"/>
                          </a:solidFill>
                          <a:effectLst/>
                          <a:latin typeface="+mn-lt"/>
                        </a:rPr>
                        <a:t>Parliamentary constituency </a:t>
                      </a:r>
                      <a:endParaRPr lang="en-GB" sz="1500" b="1" i="0" u="none" strike="noStrike" dirty="0">
                        <a:solidFill>
                          <a:schemeClr val="bg1"/>
                        </a:solidFill>
                        <a:effectLst/>
                        <a:latin typeface="+mn-lt"/>
                        <a:cs typeface="Arial" panose="020B0604020202020204" pitchFamily="34" charset="0"/>
                      </a:endParaRPr>
                    </a:p>
                  </a:txBody>
                  <a:tcPr marL="7620" marR="7620" marT="7620" marB="0" anchor="ctr">
                    <a:solidFill>
                      <a:srgbClr val="2C2D84">
                        <a:alpha val="50196"/>
                      </a:srgbClr>
                    </a:solidFill>
                  </a:tcPr>
                </a:tc>
                <a:tc>
                  <a:txBody>
                    <a:bodyPr/>
                    <a:lstStyle/>
                    <a:p>
                      <a:pPr algn="ctr" fontAlgn="ctr"/>
                      <a:r>
                        <a:rPr lang="en-GB" sz="1500" b="1" u="none" strike="noStrike" dirty="0">
                          <a:solidFill>
                            <a:schemeClr val="bg1"/>
                          </a:solidFill>
                          <a:effectLst/>
                          <a:latin typeface="+mn-lt"/>
                        </a:rPr>
                        <a:t>Number of claimants</a:t>
                      </a:r>
                      <a:endParaRPr lang="en-GB" sz="1500" b="1" i="0" u="none" strike="noStrike" dirty="0">
                        <a:solidFill>
                          <a:schemeClr val="bg1"/>
                        </a:solidFill>
                        <a:effectLst/>
                        <a:latin typeface="+mn-lt"/>
                        <a:cs typeface="Arial" panose="020B0604020202020204" pitchFamily="34" charset="0"/>
                      </a:endParaRPr>
                    </a:p>
                  </a:txBody>
                  <a:tcPr marL="7620" marR="7620" marT="7620" marB="0" anchor="ctr">
                    <a:solidFill>
                      <a:srgbClr val="2C2D84">
                        <a:alpha val="50196"/>
                      </a:srgbClr>
                    </a:solidFill>
                  </a:tcPr>
                </a:tc>
                <a:tc>
                  <a:txBody>
                    <a:bodyPr/>
                    <a:lstStyle/>
                    <a:p>
                      <a:pPr algn="ctr" fontAlgn="ctr"/>
                      <a:r>
                        <a:rPr lang="en-GB" sz="1500" b="1" u="none" strike="noStrike" dirty="0">
                          <a:solidFill>
                            <a:schemeClr val="bg1"/>
                          </a:solidFill>
                          <a:effectLst/>
                          <a:latin typeface="+mn-lt"/>
                        </a:rPr>
                        <a:t>Claimant count</a:t>
                      </a:r>
                    </a:p>
                    <a:p>
                      <a:pPr algn="ctr" fontAlgn="ctr"/>
                      <a:r>
                        <a:rPr lang="en-GB" sz="1500" b="1" u="none" strike="noStrike" dirty="0">
                          <a:solidFill>
                            <a:schemeClr val="bg1"/>
                          </a:solidFill>
                          <a:effectLst/>
                          <a:latin typeface="+mn-lt"/>
                        </a:rPr>
                        <a:t>rate (%)</a:t>
                      </a:r>
                      <a:endParaRPr lang="en-GB" sz="1500" b="1" i="0" u="none" strike="noStrike" dirty="0">
                        <a:solidFill>
                          <a:schemeClr val="bg1"/>
                        </a:solidFill>
                        <a:effectLst/>
                        <a:latin typeface="+mn-lt"/>
                        <a:cs typeface="Arial" panose="020B0604020202020204" pitchFamily="34" charset="0"/>
                      </a:endParaRPr>
                    </a:p>
                  </a:txBody>
                  <a:tcPr marL="7620" marR="7620" marT="7620" marB="0" anchor="ctr">
                    <a:solidFill>
                      <a:srgbClr val="2C2D84">
                        <a:alpha val="50196"/>
                      </a:srgbClr>
                    </a:solidFill>
                  </a:tcPr>
                </a:tc>
                <a:tc>
                  <a:txBody>
                    <a:bodyPr/>
                    <a:lstStyle/>
                    <a:p>
                      <a:pPr algn="ctr" fontAlgn="ctr"/>
                      <a:r>
                        <a:rPr lang="en-GB" sz="1500" b="1" u="none" strike="noStrike" dirty="0">
                          <a:solidFill>
                            <a:schemeClr val="bg1"/>
                          </a:solidFill>
                          <a:effectLst/>
                          <a:latin typeface="+mn-lt"/>
                        </a:rPr>
                        <a:t>Number of claimants</a:t>
                      </a:r>
                      <a:endParaRPr lang="en-GB" sz="1500" b="1" i="0" u="none" strike="noStrike" dirty="0">
                        <a:solidFill>
                          <a:schemeClr val="bg1"/>
                        </a:solidFill>
                        <a:effectLst/>
                        <a:latin typeface="+mn-lt"/>
                        <a:cs typeface="Arial" panose="020B0604020202020204" pitchFamily="34" charset="0"/>
                      </a:endParaRPr>
                    </a:p>
                  </a:txBody>
                  <a:tcPr marL="7620" marR="7620" marT="7620" marB="0" anchor="ctr">
                    <a:solidFill>
                      <a:srgbClr val="2C2D84">
                        <a:alpha val="50196"/>
                      </a:srgbClr>
                    </a:solidFill>
                  </a:tcPr>
                </a:tc>
                <a:tc>
                  <a:txBody>
                    <a:bodyPr/>
                    <a:lstStyle/>
                    <a:p>
                      <a:pPr algn="ctr" fontAlgn="ctr"/>
                      <a:r>
                        <a:rPr lang="en-GB" sz="1500" b="1" u="none" strike="noStrike" dirty="0">
                          <a:solidFill>
                            <a:schemeClr val="bg1"/>
                          </a:solidFill>
                          <a:effectLst/>
                          <a:latin typeface="+mn-lt"/>
                        </a:rPr>
                        <a:t>Claimant count</a:t>
                      </a:r>
                    </a:p>
                    <a:p>
                      <a:pPr algn="ctr" fontAlgn="ctr"/>
                      <a:r>
                        <a:rPr lang="en-GB" sz="1500" b="1" u="none" strike="noStrike" dirty="0">
                          <a:solidFill>
                            <a:schemeClr val="bg1"/>
                          </a:solidFill>
                          <a:effectLst/>
                          <a:latin typeface="+mn-lt"/>
                        </a:rPr>
                        <a:t>rate (%)</a:t>
                      </a:r>
                      <a:endParaRPr lang="en-GB" sz="1500" b="1" i="0" u="none" strike="noStrike" dirty="0">
                        <a:solidFill>
                          <a:schemeClr val="bg1"/>
                        </a:solidFill>
                        <a:effectLst/>
                        <a:latin typeface="+mn-lt"/>
                        <a:cs typeface="Arial" panose="020B0604020202020204" pitchFamily="34" charset="0"/>
                      </a:endParaRPr>
                    </a:p>
                  </a:txBody>
                  <a:tcPr marL="7620" marR="7620" marT="7620" marB="0" anchor="ctr">
                    <a:solidFill>
                      <a:srgbClr val="2C2D84">
                        <a:alpha val="50196"/>
                      </a:srgbClr>
                    </a:solidFill>
                  </a:tcPr>
                </a:tc>
                <a:tc>
                  <a:txBody>
                    <a:bodyPr/>
                    <a:lstStyle/>
                    <a:p>
                      <a:pPr algn="ctr" fontAlgn="b"/>
                      <a:r>
                        <a:rPr lang="en-GB" sz="1500" b="1" u="none" strike="noStrike" dirty="0">
                          <a:solidFill>
                            <a:schemeClr val="bg1"/>
                          </a:solidFill>
                          <a:effectLst/>
                          <a:latin typeface="+mn-lt"/>
                        </a:rPr>
                        <a:t>Change in number of claimants </a:t>
                      </a:r>
                      <a:endParaRPr lang="en-GB" sz="1500" b="1" i="0" u="none" strike="noStrike" dirty="0">
                        <a:solidFill>
                          <a:schemeClr val="bg1"/>
                        </a:solidFill>
                        <a:effectLst/>
                        <a:latin typeface="+mn-lt"/>
                        <a:cs typeface="Arial" panose="020B0604020202020204" pitchFamily="34" charset="0"/>
                      </a:endParaRPr>
                    </a:p>
                  </a:txBody>
                  <a:tcPr marL="7620" marR="7620" marT="7620" marB="0" anchor="ctr">
                    <a:solidFill>
                      <a:srgbClr val="2C2D84">
                        <a:alpha val="50196"/>
                      </a:srgbClr>
                    </a:solidFill>
                  </a:tcPr>
                </a:tc>
                <a:tc>
                  <a:txBody>
                    <a:bodyPr/>
                    <a:lstStyle/>
                    <a:p>
                      <a:pPr algn="ctr" fontAlgn="b"/>
                      <a:r>
                        <a:rPr lang="en-GB" sz="1500" b="1" u="none" strike="noStrike" dirty="0">
                          <a:solidFill>
                            <a:schemeClr val="bg1"/>
                          </a:solidFill>
                          <a:effectLst/>
                          <a:latin typeface="+mn-lt"/>
                        </a:rPr>
                        <a:t>% point change in claimant count rate</a:t>
                      </a:r>
                      <a:endParaRPr lang="en-GB" sz="1500" b="1" i="0" u="none" strike="noStrike" dirty="0">
                        <a:solidFill>
                          <a:schemeClr val="bg1"/>
                        </a:solidFill>
                        <a:effectLst/>
                        <a:latin typeface="+mn-lt"/>
                        <a:cs typeface="Arial" panose="020B0604020202020204" pitchFamily="34" charset="0"/>
                      </a:endParaRPr>
                    </a:p>
                  </a:txBody>
                  <a:tcPr marL="7620" marR="7620" marT="7620" marB="0" anchor="ctr">
                    <a:solidFill>
                      <a:srgbClr val="2C2D84">
                        <a:alpha val="50196"/>
                      </a:srgbClr>
                    </a:solidFill>
                  </a:tcPr>
                </a:tc>
                <a:extLst>
                  <a:ext uri="{0D108BD9-81ED-4DB2-BD59-A6C34878D82A}">
                    <a16:rowId xmlns:a16="http://schemas.microsoft.com/office/drawing/2014/main" val="2527554147"/>
                  </a:ext>
                </a:extLst>
              </a:tr>
              <a:tr h="393292">
                <a:tc>
                  <a:txBody>
                    <a:bodyPr/>
                    <a:lstStyle/>
                    <a:p>
                      <a:pPr lvl="1" algn="r" fontAlgn="b"/>
                      <a:r>
                        <a:rPr lang="en-GB" sz="1500" u="none" strike="noStrike" dirty="0">
                          <a:solidFill>
                            <a:srgbClr val="3C3C3B"/>
                          </a:solidFill>
                          <a:effectLst/>
                          <a:latin typeface="+mn-lt"/>
                        </a:rPr>
                        <a:t>Aylesbury</a:t>
                      </a:r>
                      <a:endParaRPr lang="en-GB" sz="1500" b="0" i="0" u="none" strike="noStrike" dirty="0">
                        <a:solidFill>
                          <a:srgbClr val="3C3C3B"/>
                        </a:solidFill>
                        <a:effectLst/>
                        <a:latin typeface="+mn-lt"/>
                        <a:cs typeface="Arial" panose="020B0604020202020204" pitchFamily="34" charset="0"/>
                      </a:endParaRPr>
                    </a:p>
                  </a:txBody>
                  <a:tcPr marL="7620" marR="7620" marT="7620" marB="0" anchor="ctr">
                    <a:solidFill>
                      <a:srgbClr val="3C3C3B">
                        <a:alpha val="20000"/>
                      </a:srgbClr>
                    </a:solidFill>
                  </a:tcPr>
                </a:tc>
                <a:tc>
                  <a:txBody>
                    <a:bodyPr/>
                    <a:lstStyle/>
                    <a:p>
                      <a:pPr algn="ctr" fontAlgn="t"/>
                      <a:r>
                        <a:rPr lang="en-GB" sz="1500" b="0" i="0" u="none" strike="noStrike" dirty="0">
                          <a:solidFill>
                            <a:srgbClr val="3C3C3B"/>
                          </a:solidFill>
                          <a:effectLst/>
                          <a:latin typeface="+mn-lt"/>
                        </a:rPr>
                        <a:t>1,400</a:t>
                      </a:r>
                    </a:p>
                  </a:txBody>
                  <a:tcPr marL="6351" marR="6351" marT="6351" marB="0" anchor="ctr">
                    <a:solidFill>
                      <a:srgbClr val="3C3C3B">
                        <a:alpha val="20000"/>
                      </a:srgbClr>
                    </a:solidFill>
                  </a:tcPr>
                </a:tc>
                <a:tc>
                  <a:txBody>
                    <a:bodyPr/>
                    <a:lstStyle/>
                    <a:p>
                      <a:pPr algn="ctr" fontAlgn="t"/>
                      <a:r>
                        <a:rPr lang="en-GB" sz="1500" b="0" i="0" u="none" strike="noStrike" dirty="0">
                          <a:solidFill>
                            <a:srgbClr val="3C3C3B"/>
                          </a:solidFill>
                          <a:effectLst/>
                          <a:latin typeface="+mn-lt"/>
                        </a:rPr>
                        <a:t>1.8</a:t>
                      </a:r>
                    </a:p>
                  </a:txBody>
                  <a:tcPr marL="6351" marR="6351" marT="6351" marB="0" anchor="ctr">
                    <a:solidFill>
                      <a:srgbClr val="3C3C3B">
                        <a:alpha val="20000"/>
                      </a:srgbClr>
                    </a:solidFill>
                  </a:tcPr>
                </a:tc>
                <a:tc>
                  <a:txBody>
                    <a:bodyPr/>
                    <a:lstStyle/>
                    <a:p>
                      <a:pPr algn="ctr" fontAlgn="b"/>
                      <a:r>
                        <a:rPr lang="en-GB" sz="1500" b="0" i="0" u="none" strike="noStrike" dirty="0">
                          <a:solidFill>
                            <a:srgbClr val="000000"/>
                          </a:solidFill>
                          <a:effectLst/>
                          <a:latin typeface="+mn-lt"/>
                        </a:rPr>
                        <a:t>2,895</a:t>
                      </a:r>
                    </a:p>
                  </a:txBody>
                  <a:tcPr marL="6350" marR="6350" marT="6350" marB="0" anchor="ctr">
                    <a:solidFill>
                      <a:srgbClr val="3C3C3B">
                        <a:alpha val="20000"/>
                      </a:srgbClr>
                    </a:solidFill>
                  </a:tcPr>
                </a:tc>
                <a:tc>
                  <a:txBody>
                    <a:bodyPr/>
                    <a:lstStyle/>
                    <a:p>
                      <a:pPr algn="ctr" fontAlgn="b"/>
                      <a:r>
                        <a:rPr lang="en-GB" sz="1500" b="0" i="0" u="none" strike="noStrike">
                          <a:solidFill>
                            <a:srgbClr val="000000"/>
                          </a:solidFill>
                          <a:effectLst/>
                          <a:latin typeface="+mn-lt"/>
                        </a:rPr>
                        <a:t>4.1</a:t>
                      </a:r>
                    </a:p>
                  </a:txBody>
                  <a:tcPr marL="6350" marR="6350" marT="6350" marB="0" anchor="ctr">
                    <a:solidFill>
                      <a:srgbClr val="3C3C3B">
                        <a:alpha val="20000"/>
                      </a:srgbClr>
                    </a:solidFill>
                  </a:tcPr>
                </a:tc>
                <a:tc>
                  <a:txBody>
                    <a:bodyPr/>
                    <a:lstStyle/>
                    <a:p>
                      <a:pPr algn="ctr" fontAlgn="b"/>
                      <a:r>
                        <a:rPr lang="en-GB" sz="1500" b="0" i="0" u="none" strike="noStrike">
                          <a:solidFill>
                            <a:srgbClr val="000000"/>
                          </a:solidFill>
                          <a:effectLst/>
                          <a:latin typeface="+mn-lt"/>
                        </a:rPr>
                        <a:t>1,495</a:t>
                      </a:r>
                    </a:p>
                  </a:txBody>
                  <a:tcPr marL="6350" marR="6350" marT="6350" marB="0" anchor="ctr">
                    <a:solidFill>
                      <a:srgbClr val="3C3C3B">
                        <a:alpha val="20000"/>
                      </a:srgbClr>
                    </a:solidFill>
                  </a:tcPr>
                </a:tc>
                <a:tc>
                  <a:txBody>
                    <a:bodyPr/>
                    <a:lstStyle/>
                    <a:p>
                      <a:pPr algn="ctr" fontAlgn="b"/>
                      <a:r>
                        <a:rPr lang="en-GB" sz="1500" b="0" i="0" u="none" strike="noStrike">
                          <a:solidFill>
                            <a:srgbClr val="000000"/>
                          </a:solidFill>
                          <a:effectLst/>
                          <a:latin typeface="+mn-lt"/>
                        </a:rPr>
                        <a:t>2.3</a:t>
                      </a:r>
                    </a:p>
                  </a:txBody>
                  <a:tcPr marL="6350" marR="6350" marT="6350" marB="0" anchor="ctr">
                    <a:solidFill>
                      <a:srgbClr val="3C3C3B">
                        <a:alpha val="20000"/>
                      </a:srgbClr>
                    </a:solidFill>
                  </a:tcPr>
                </a:tc>
                <a:extLst>
                  <a:ext uri="{0D108BD9-81ED-4DB2-BD59-A6C34878D82A}">
                    <a16:rowId xmlns:a16="http://schemas.microsoft.com/office/drawing/2014/main" val="2548708749"/>
                  </a:ext>
                </a:extLst>
              </a:tr>
              <a:tr h="393292">
                <a:tc>
                  <a:txBody>
                    <a:bodyPr/>
                    <a:lstStyle/>
                    <a:p>
                      <a:pPr lvl="1" algn="r" fontAlgn="b"/>
                      <a:r>
                        <a:rPr lang="en-GB" sz="1500" u="none" strike="noStrike" dirty="0">
                          <a:solidFill>
                            <a:srgbClr val="3C3C3B"/>
                          </a:solidFill>
                          <a:effectLst/>
                          <a:latin typeface="+mn-lt"/>
                        </a:rPr>
                        <a:t>Beaconsfield</a:t>
                      </a:r>
                      <a:endParaRPr lang="en-GB" sz="1500" b="0" i="0" u="none" strike="noStrike" dirty="0">
                        <a:solidFill>
                          <a:srgbClr val="3C3C3B"/>
                        </a:solidFill>
                        <a:effectLst/>
                        <a:latin typeface="+mn-lt"/>
                        <a:cs typeface="Arial" panose="020B0604020202020204" pitchFamily="34" charset="0"/>
                      </a:endParaRPr>
                    </a:p>
                  </a:txBody>
                  <a:tcPr marL="7620" marR="7620" marT="7620" marB="0" anchor="ctr">
                    <a:solidFill>
                      <a:srgbClr val="3C3C3B">
                        <a:alpha val="50196"/>
                      </a:srgbClr>
                    </a:solidFill>
                  </a:tcPr>
                </a:tc>
                <a:tc>
                  <a:txBody>
                    <a:bodyPr/>
                    <a:lstStyle/>
                    <a:p>
                      <a:pPr algn="ctr" fontAlgn="t"/>
                      <a:r>
                        <a:rPr lang="en-GB" sz="1500" b="0" i="0" u="none" strike="noStrike" dirty="0">
                          <a:solidFill>
                            <a:srgbClr val="3C3C3B"/>
                          </a:solidFill>
                          <a:effectLst/>
                          <a:latin typeface="+mn-lt"/>
                        </a:rPr>
                        <a:t>775</a:t>
                      </a:r>
                    </a:p>
                  </a:txBody>
                  <a:tcPr marL="6351" marR="6351" marT="6351" marB="0" anchor="ctr">
                    <a:solidFill>
                      <a:srgbClr val="3C3C3B">
                        <a:alpha val="50196"/>
                      </a:srgbClr>
                    </a:solidFill>
                  </a:tcPr>
                </a:tc>
                <a:tc>
                  <a:txBody>
                    <a:bodyPr/>
                    <a:lstStyle/>
                    <a:p>
                      <a:pPr algn="ctr" fontAlgn="t"/>
                      <a:r>
                        <a:rPr lang="en-GB" sz="1500" b="0" i="0" u="none" strike="noStrike" dirty="0">
                          <a:solidFill>
                            <a:srgbClr val="3C3C3B"/>
                          </a:solidFill>
                          <a:effectLst/>
                          <a:latin typeface="+mn-lt"/>
                        </a:rPr>
                        <a:t>1.4</a:t>
                      </a:r>
                    </a:p>
                  </a:txBody>
                  <a:tcPr marL="6351" marR="6351" marT="6351" marB="0" anchor="ctr">
                    <a:solidFill>
                      <a:srgbClr val="3C3C3B">
                        <a:alpha val="50196"/>
                      </a:srgbClr>
                    </a:solidFill>
                  </a:tcPr>
                </a:tc>
                <a:tc>
                  <a:txBody>
                    <a:bodyPr/>
                    <a:lstStyle/>
                    <a:p>
                      <a:pPr algn="ctr" fontAlgn="b"/>
                      <a:r>
                        <a:rPr lang="en-GB" sz="1500" b="0" i="0" u="none" strike="noStrike" dirty="0">
                          <a:solidFill>
                            <a:srgbClr val="000000"/>
                          </a:solidFill>
                          <a:effectLst/>
                          <a:latin typeface="+mn-lt"/>
                        </a:rPr>
                        <a:t>1,365</a:t>
                      </a:r>
                    </a:p>
                  </a:txBody>
                  <a:tcPr marL="6350" marR="6350" marT="6350" marB="0" anchor="ctr">
                    <a:solidFill>
                      <a:srgbClr val="3C3C3B">
                        <a:alpha val="50196"/>
                      </a:srgbClr>
                    </a:solidFill>
                  </a:tcPr>
                </a:tc>
                <a:tc>
                  <a:txBody>
                    <a:bodyPr/>
                    <a:lstStyle/>
                    <a:p>
                      <a:pPr algn="ctr" fontAlgn="b"/>
                      <a:r>
                        <a:rPr lang="en-GB" sz="1500" b="0" i="0" u="none" strike="noStrike">
                          <a:solidFill>
                            <a:srgbClr val="000000"/>
                          </a:solidFill>
                          <a:effectLst/>
                          <a:latin typeface="+mn-lt"/>
                        </a:rPr>
                        <a:t>2.4</a:t>
                      </a:r>
                    </a:p>
                  </a:txBody>
                  <a:tcPr marL="6350" marR="6350" marT="6350" marB="0" anchor="ctr">
                    <a:solidFill>
                      <a:srgbClr val="3C3C3B">
                        <a:alpha val="50196"/>
                      </a:srgbClr>
                    </a:solidFill>
                  </a:tcPr>
                </a:tc>
                <a:tc>
                  <a:txBody>
                    <a:bodyPr/>
                    <a:lstStyle/>
                    <a:p>
                      <a:pPr algn="ctr" fontAlgn="b"/>
                      <a:r>
                        <a:rPr lang="en-GB" sz="1500" b="0" i="0" u="none" strike="noStrike">
                          <a:solidFill>
                            <a:srgbClr val="000000"/>
                          </a:solidFill>
                          <a:effectLst/>
                          <a:latin typeface="+mn-lt"/>
                        </a:rPr>
                        <a:t>590</a:t>
                      </a:r>
                    </a:p>
                  </a:txBody>
                  <a:tcPr marL="6350" marR="6350" marT="6350" marB="0" anchor="ctr">
                    <a:solidFill>
                      <a:srgbClr val="3C3C3B">
                        <a:alpha val="50196"/>
                      </a:srgbClr>
                    </a:solidFill>
                  </a:tcPr>
                </a:tc>
                <a:tc>
                  <a:txBody>
                    <a:bodyPr/>
                    <a:lstStyle/>
                    <a:p>
                      <a:pPr algn="ctr" fontAlgn="b"/>
                      <a:r>
                        <a:rPr lang="en-GB" sz="1500" b="0" i="0" u="none" strike="noStrike">
                          <a:solidFill>
                            <a:srgbClr val="000000"/>
                          </a:solidFill>
                          <a:effectLst/>
                          <a:latin typeface="+mn-lt"/>
                        </a:rPr>
                        <a:t>1.0</a:t>
                      </a:r>
                    </a:p>
                  </a:txBody>
                  <a:tcPr marL="6350" marR="6350" marT="6350" marB="0" anchor="ctr">
                    <a:solidFill>
                      <a:srgbClr val="3C3C3B">
                        <a:alpha val="50196"/>
                      </a:srgbClr>
                    </a:solidFill>
                  </a:tcPr>
                </a:tc>
                <a:extLst>
                  <a:ext uri="{0D108BD9-81ED-4DB2-BD59-A6C34878D82A}">
                    <a16:rowId xmlns:a16="http://schemas.microsoft.com/office/drawing/2014/main" val="374224658"/>
                  </a:ext>
                </a:extLst>
              </a:tr>
              <a:tr h="454660">
                <a:tc>
                  <a:txBody>
                    <a:bodyPr/>
                    <a:lstStyle/>
                    <a:p>
                      <a:pPr lvl="1" algn="r" fontAlgn="b"/>
                      <a:r>
                        <a:rPr lang="en-GB" sz="1500" u="none" strike="noStrike" dirty="0">
                          <a:solidFill>
                            <a:srgbClr val="3C3C3B"/>
                          </a:solidFill>
                          <a:effectLst/>
                          <a:latin typeface="+mn-lt"/>
                        </a:rPr>
                        <a:t>Buckingham &amp; Bletchley</a:t>
                      </a:r>
                      <a:endParaRPr lang="en-GB" sz="1500" b="0" i="0" u="none" strike="noStrike" dirty="0">
                        <a:solidFill>
                          <a:srgbClr val="3C3C3B"/>
                        </a:solidFill>
                        <a:effectLst/>
                        <a:latin typeface="+mn-lt"/>
                        <a:cs typeface="Arial" panose="020B0604020202020204" pitchFamily="34" charset="0"/>
                      </a:endParaRPr>
                    </a:p>
                  </a:txBody>
                  <a:tcPr marL="7620" marR="7620" marT="7620" marB="0" anchor="ctr">
                    <a:solidFill>
                      <a:srgbClr val="3C3C3B">
                        <a:alpha val="20000"/>
                      </a:srgbClr>
                    </a:solidFill>
                  </a:tcPr>
                </a:tc>
                <a:tc>
                  <a:txBody>
                    <a:bodyPr/>
                    <a:lstStyle/>
                    <a:p>
                      <a:pPr algn="ctr" fontAlgn="t"/>
                      <a:r>
                        <a:rPr lang="en-GB" sz="1500" b="0" i="0" u="none" strike="noStrike">
                          <a:solidFill>
                            <a:srgbClr val="3C3C3B"/>
                          </a:solidFill>
                          <a:effectLst/>
                          <a:latin typeface="+mn-lt"/>
                        </a:rPr>
                        <a:t>1,410</a:t>
                      </a:r>
                    </a:p>
                  </a:txBody>
                  <a:tcPr marL="6351" marR="6351" marT="6351" marB="0" anchor="ctr">
                    <a:solidFill>
                      <a:srgbClr val="3C3C3B">
                        <a:alpha val="20000"/>
                      </a:srgbClr>
                    </a:solidFill>
                  </a:tcPr>
                </a:tc>
                <a:tc>
                  <a:txBody>
                    <a:bodyPr/>
                    <a:lstStyle/>
                    <a:p>
                      <a:pPr algn="ctr" fontAlgn="t"/>
                      <a:r>
                        <a:rPr lang="en-GB" sz="1500" b="0" i="0" u="none" strike="noStrike">
                          <a:solidFill>
                            <a:srgbClr val="3C3C3B"/>
                          </a:solidFill>
                          <a:effectLst/>
                          <a:latin typeface="+mn-lt"/>
                        </a:rPr>
                        <a:t>2.3</a:t>
                      </a:r>
                    </a:p>
                  </a:txBody>
                  <a:tcPr marL="6351" marR="6351" marT="6351" marB="0" anchor="ctr">
                    <a:solidFill>
                      <a:srgbClr val="3C3C3B">
                        <a:alpha val="20000"/>
                      </a:srgbClr>
                    </a:solidFill>
                  </a:tcPr>
                </a:tc>
                <a:tc>
                  <a:txBody>
                    <a:bodyPr/>
                    <a:lstStyle/>
                    <a:p>
                      <a:pPr algn="ctr" fontAlgn="b"/>
                      <a:r>
                        <a:rPr lang="en-GB" sz="1500" b="0" i="0" u="none" strike="noStrike">
                          <a:solidFill>
                            <a:srgbClr val="000000"/>
                          </a:solidFill>
                          <a:effectLst/>
                          <a:latin typeface="+mn-lt"/>
                        </a:rPr>
                        <a:t>2,495</a:t>
                      </a:r>
                    </a:p>
                  </a:txBody>
                  <a:tcPr marL="6350" marR="6350" marT="6350" marB="0" anchor="ctr">
                    <a:solidFill>
                      <a:srgbClr val="3C3C3B">
                        <a:alpha val="20000"/>
                      </a:srgbClr>
                    </a:solidFill>
                  </a:tcPr>
                </a:tc>
                <a:tc>
                  <a:txBody>
                    <a:bodyPr/>
                    <a:lstStyle/>
                    <a:p>
                      <a:pPr algn="ctr" fontAlgn="b"/>
                      <a:r>
                        <a:rPr lang="en-GB" sz="1500" b="0" i="0" u="none" strike="noStrike">
                          <a:solidFill>
                            <a:srgbClr val="000000"/>
                          </a:solidFill>
                          <a:effectLst/>
                          <a:latin typeface="+mn-lt"/>
                        </a:rPr>
                        <a:t>3.8</a:t>
                      </a:r>
                    </a:p>
                  </a:txBody>
                  <a:tcPr marL="6350" marR="6350" marT="6350" marB="0" anchor="ctr">
                    <a:solidFill>
                      <a:srgbClr val="3C3C3B">
                        <a:alpha val="20000"/>
                      </a:srgbClr>
                    </a:solidFill>
                  </a:tcPr>
                </a:tc>
                <a:tc>
                  <a:txBody>
                    <a:bodyPr/>
                    <a:lstStyle/>
                    <a:p>
                      <a:pPr algn="ctr" fontAlgn="b"/>
                      <a:r>
                        <a:rPr lang="en-GB" sz="1500" b="0" i="0" u="none" strike="noStrike" dirty="0">
                          <a:solidFill>
                            <a:srgbClr val="000000"/>
                          </a:solidFill>
                          <a:effectLst/>
                          <a:latin typeface="+mn-lt"/>
                        </a:rPr>
                        <a:t>1,085</a:t>
                      </a:r>
                    </a:p>
                  </a:txBody>
                  <a:tcPr marL="6350" marR="6350" marT="6350" marB="0" anchor="ctr">
                    <a:solidFill>
                      <a:srgbClr val="3C3C3B">
                        <a:alpha val="20000"/>
                      </a:srgbClr>
                    </a:solidFill>
                  </a:tcPr>
                </a:tc>
                <a:tc>
                  <a:txBody>
                    <a:bodyPr/>
                    <a:lstStyle/>
                    <a:p>
                      <a:pPr algn="ctr" fontAlgn="b"/>
                      <a:r>
                        <a:rPr lang="en-GB" sz="1500" b="0" i="0" u="none" strike="noStrike">
                          <a:solidFill>
                            <a:srgbClr val="000000"/>
                          </a:solidFill>
                          <a:effectLst/>
                          <a:latin typeface="+mn-lt"/>
                        </a:rPr>
                        <a:t>1.5</a:t>
                      </a:r>
                    </a:p>
                  </a:txBody>
                  <a:tcPr marL="6350" marR="6350" marT="6350" marB="0" anchor="ctr">
                    <a:solidFill>
                      <a:srgbClr val="3C3C3B">
                        <a:alpha val="20000"/>
                      </a:srgbClr>
                    </a:solidFill>
                  </a:tcPr>
                </a:tc>
                <a:extLst>
                  <a:ext uri="{0D108BD9-81ED-4DB2-BD59-A6C34878D82A}">
                    <a16:rowId xmlns:a16="http://schemas.microsoft.com/office/drawing/2014/main" val="1025161210"/>
                  </a:ext>
                </a:extLst>
              </a:tr>
              <a:tr h="460636">
                <a:tc>
                  <a:txBody>
                    <a:bodyPr/>
                    <a:lstStyle/>
                    <a:p>
                      <a:pPr lvl="1" algn="r" fontAlgn="b"/>
                      <a:r>
                        <a:rPr lang="en-GB" sz="1500" u="none" strike="noStrike" dirty="0">
                          <a:solidFill>
                            <a:srgbClr val="3C3C3B"/>
                          </a:solidFill>
                          <a:effectLst/>
                          <a:latin typeface="+mn-lt"/>
                        </a:rPr>
                        <a:t>Chesham &amp; Amersham</a:t>
                      </a:r>
                      <a:endParaRPr lang="en-GB" sz="1500" b="0" i="0" u="none" strike="noStrike" dirty="0">
                        <a:solidFill>
                          <a:srgbClr val="3C3C3B"/>
                        </a:solidFill>
                        <a:effectLst/>
                        <a:latin typeface="+mn-lt"/>
                        <a:cs typeface="Arial" panose="020B0604020202020204" pitchFamily="34" charset="0"/>
                      </a:endParaRPr>
                    </a:p>
                  </a:txBody>
                  <a:tcPr marL="7620" marR="7620" marT="7620" marB="0" anchor="ctr">
                    <a:solidFill>
                      <a:srgbClr val="3C3C3B">
                        <a:alpha val="50196"/>
                      </a:srgbClr>
                    </a:solidFill>
                  </a:tcPr>
                </a:tc>
                <a:tc>
                  <a:txBody>
                    <a:bodyPr/>
                    <a:lstStyle/>
                    <a:p>
                      <a:pPr algn="ctr" fontAlgn="t"/>
                      <a:r>
                        <a:rPr lang="en-GB" sz="1500" b="0" i="0" u="none" strike="noStrike">
                          <a:solidFill>
                            <a:srgbClr val="3C3C3B"/>
                          </a:solidFill>
                          <a:effectLst/>
                          <a:latin typeface="+mn-lt"/>
                        </a:rPr>
                        <a:t>750</a:t>
                      </a:r>
                    </a:p>
                  </a:txBody>
                  <a:tcPr marL="6351" marR="6351" marT="6351" marB="0" anchor="ctr">
                    <a:solidFill>
                      <a:srgbClr val="3C3C3B">
                        <a:alpha val="50196"/>
                      </a:srgbClr>
                    </a:solidFill>
                  </a:tcPr>
                </a:tc>
                <a:tc>
                  <a:txBody>
                    <a:bodyPr/>
                    <a:lstStyle/>
                    <a:p>
                      <a:pPr algn="ctr" fontAlgn="t"/>
                      <a:r>
                        <a:rPr lang="en-GB" sz="1500" b="0" i="0" u="none" strike="noStrike" dirty="0">
                          <a:solidFill>
                            <a:srgbClr val="3C3C3B"/>
                          </a:solidFill>
                          <a:effectLst/>
                          <a:latin typeface="+mn-lt"/>
                        </a:rPr>
                        <a:t>1.3</a:t>
                      </a:r>
                    </a:p>
                  </a:txBody>
                  <a:tcPr marL="6351" marR="6351" marT="6351" marB="0" anchor="ctr">
                    <a:solidFill>
                      <a:srgbClr val="3C3C3B">
                        <a:alpha val="50196"/>
                      </a:srgbClr>
                    </a:solidFill>
                  </a:tcPr>
                </a:tc>
                <a:tc>
                  <a:txBody>
                    <a:bodyPr/>
                    <a:lstStyle/>
                    <a:p>
                      <a:pPr algn="ctr" fontAlgn="b"/>
                      <a:r>
                        <a:rPr lang="en-GB" sz="1500" b="0" i="0" u="none" strike="noStrike">
                          <a:solidFill>
                            <a:srgbClr val="000000"/>
                          </a:solidFill>
                          <a:effectLst/>
                          <a:latin typeface="+mn-lt"/>
                        </a:rPr>
                        <a:t>1,350</a:t>
                      </a:r>
                    </a:p>
                  </a:txBody>
                  <a:tcPr marL="6350" marR="6350" marT="6350" marB="0" anchor="ctr">
                    <a:solidFill>
                      <a:srgbClr val="3C3C3B">
                        <a:alpha val="50196"/>
                      </a:srgbClr>
                    </a:solidFill>
                  </a:tcPr>
                </a:tc>
                <a:tc>
                  <a:txBody>
                    <a:bodyPr/>
                    <a:lstStyle/>
                    <a:p>
                      <a:pPr algn="ctr" fontAlgn="b"/>
                      <a:r>
                        <a:rPr lang="en-GB" sz="1500" b="0" i="0" u="none" strike="noStrike">
                          <a:solidFill>
                            <a:srgbClr val="000000"/>
                          </a:solidFill>
                          <a:effectLst/>
                          <a:latin typeface="+mn-lt"/>
                        </a:rPr>
                        <a:t>2.3</a:t>
                      </a:r>
                    </a:p>
                  </a:txBody>
                  <a:tcPr marL="6350" marR="6350" marT="6350" marB="0" anchor="ctr">
                    <a:solidFill>
                      <a:srgbClr val="3C3C3B">
                        <a:alpha val="50196"/>
                      </a:srgbClr>
                    </a:solidFill>
                  </a:tcPr>
                </a:tc>
                <a:tc>
                  <a:txBody>
                    <a:bodyPr/>
                    <a:lstStyle/>
                    <a:p>
                      <a:pPr algn="ctr" fontAlgn="b"/>
                      <a:r>
                        <a:rPr lang="en-GB" sz="1500" b="0" i="0" u="none" strike="noStrike" dirty="0">
                          <a:solidFill>
                            <a:srgbClr val="000000"/>
                          </a:solidFill>
                          <a:effectLst/>
                          <a:latin typeface="+mn-lt"/>
                        </a:rPr>
                        <a:t>600</a:t>
                      </a:r>
                    </a:p>
                  </a:txBody>
                  <a:tcPr marL="6350" marR="6350" marT="6350" marB="0" anchor="ctr">
                    <a:solidFill>
                      <a:srgbClr val="3C3C3B">
                        <a:alpha val="50196"/>
                      </a:srgbClr>
                    </a:solidFill>
                  </a:tcPr>
                </a:tc>
                <a:tc>
                  <a:txBody>
                    <a:bodyPr/>
                    <a:lstStyle/>
                    <a:p>
                      <a:pPr algn="ctr" fontAlgn="b"/>
                      <a:r>
                        <a:rPr lang="en-GB" sz="1500" b="0" i="0" u="none" strike="noStrike">
                          <a:solidFill>
                            <a:srgbClr val="000000"/>
                          </a:solidFill>
                          <a:effectLst/>
                          <a:latin typeface="+mn-lt"/>
                        </a:rPr>
                        <a:t>1.0</a:t>
                      </a:r>
                    </a:p>
                  </a:txBody>
                  <a:tcPr marL="6350" marR="6350" marT="6350" marB="0" anchor="ctr">
                    <a:solidFill>
                      <a:srgbClr val="3C3C3B">
                        <a:alpha val="50196"/>
                      </a:srgbClr>
                    </a:solidFill>
                  </a:tcPr>
                </a:tc>
                <a:extLst>
                  <a:ext uri="{0D108BD9-81ED-4DB2-BD59-A6C34878D82A}">
                    <a16:rowId xmlns:a16="http://schemas.microsoft.com/office/drawing/2014/main" val="559763272"/>
                  </a:ext>
                </a:extLst>
              </a:tr>
              <a:tr h="393292">
                <a:tc>
                  <a:txBody>
                    <a:bodyPr/>
                    <a:lstStyle/>
                    <a:p>
                      <a:pPr lvl="1" algn="r" fontAlgn="b"/>
                      <a:r>
                        <a:rPr lang="en-GB" sz="1500" b="0" i="0" u="none" strike="noStrike" dirty="0">
                          <a:solidFill>
                            <a:srgbClr val="3C3C3B"/>
                          </a:solidFill>
                          <a:effectLst/>
                          <a:latin typeface="+mn-lt"/>
                          <a:cs typeface="Arial" panose="020B0604020202020204" pitchFamily="34" charset="0"/>
                        </a:rPr>
                        <a:t>Mid Buckinghamshire</a:t>
                      </a:r>
                    </a:p>
                  </a:txBody>
                  <a:tcPr marL="7620" marR="7620" marT="7620" marB="0" anchor="ctr">
                    <a:solidFill>
                      <a:srgbClr val="3C3C3B">
                        <a:alpha val="20000"/>
                      </a:srgbClr>
                    </a:solidFill>
                  </a:tcPr>
                </a:tc>
                <a:tc>
                  <a:txBody>
                    <a:bodyPr/>
                    <a:lstStyle/>
                    <a:p>
                      <a:pPr algn="ctr" fontAlgn="t"/>
                      <a:r>
                        <a:rPr lang="en-GB" sz="1500" b="0" i="0" u="none" strike="noStrike">
                          <a:solidFill>
                            <a:srgbClr val="3C3C3B"/>
                          </a:solidFill>
                          <a:effectLst/>
                          <a:latin typeface="+mn-lt"/>
                        </a:rPr>
                        <a:t>515</a:t>
                      </a:r>
                    </a:p>
                  </a:txBody>
                  <a:tcPr marL="6351" marR="6351" marT="6351" marB="0" anchor="ctr">
                    <a:solidFill>
                      <a:srgbClr val="3C3C3B">
                        <a:alpha val="20000"/>
                      </a:srgbClr>
                    </a:solidFill>
                  </a:tcPr>
                </a:tc>
                <a:tc>
                  <a:txBody>
                    <a:bodyPr/>
                    <a:lstStyle/>
                    <a:p>
                      <a:pPr algn="ctr" fontAlgn="t"/>
                      <a:r>
                        <a:rPr lang="en-GB" sz="1500" b="0" i="0" u="none" strike="noStrike">
                          <a:solidFill>
                            <a:srgbClr val="3C3C3B"/>
                          </a:solidFill>
                          <a:effectLst/>
                          <a:latin typeface="+mn-lt"/>
                        </a:rPr>
                        <a:t>1.0</a:t>
                      </a:r>
                    </a:p>
                  </a:txBody>
                  <a:tcPr marL="6351" marR="6351" marT="6351" marB="0" anchor="ctr">
                    <a:solidFill>
                      <a:srgbClr val="3C3C3B">
                        <a:alpha val="20000"/>
                      </a:srgbClr>
                    </a:solidFill>
                  </a:tcPr>
                </a:tc>
                <a:tc>
                  <a:txBody>
                    <a:bodyPr/>
                    <a:lstStyle/>
                    <a:p>
                      <a:pPr algn="ctr" fontAlgn="b"/>
                      <a:r>
                        <a:rPr lang="en-GB" sz="1500" b="0" i="0" u="none" strike="noStrike">
                          <a:solidFill>
                            <a:srgbClr val="000000"/>
                          </a:solidFill>
                          <a:effectLst/>
                          <a:latin typeface="+mn-lt"/>
                        </a:rPr>
                        <a:t>995</a:t>
                      </a:r>
                    </a:p>
                  </a:txBody>
                  <a:tcPr marL="6350" marR="6350" marT="6350" marB="0" anchor="ctr">
                    <a:solidFill>
                      <a:srgbClr val="3C3C3B">
                        <a:alpha val="20000"/>
                      </a:srgbClr>
                    </a:solidFill>
                  </a:tcPr>
                </a:tc>
                <a:tc>
                  <a:txBody>
                    <a:bodyPr/>
                    <a:lstStyle/>
                    <a:p>
                      <a:pPr algn="ctr" fontAlgn="b"/>
                      <a:r>
                        <a:rPr lang="en-GB" sz="1500" b="0" i="0" u="none" strike="noStrike">
                          <a:solidFill>
                            <a:srgbClr val="000000"/>
                          </a:solidFill>
                          <a:effectLst/>
                          <a:latin typeface="+mn-lt"/>
                        </a:rPr>
                        <a:t>1.7</a:t>
                      </a:r>
                    </a:p>
                  </a:txBody>
                  <a:tcPr marL="6350" marR="6350" marT="6350" marB="0" anchor="ctr">
                    <a:solidFill>
                      <a:srgbClr val="3C3C3B">
                        <a:alpha val="20000"/>
                      </a:srgbClr>
                    </a:solidFill>
                  </a:tcPr>
                </a:tc>
                <a:tc>
                  <a:txBody>
                    <a:bodyPr/>
                    <a:lstStyle/>
                    <a:p>
                      <a:pPr algn="ctr" fontAlgn="b"/>
                      <a:r>
                        <a:rPr lang="en-GB" sz="1500" b="0" i="0" u="none" strike="noStrike" dirty="0">
                          <a:solidFill>
                            <a:srgbClr val="000000"/>
                          </a:solidFill>
                          <a:effectLst/>
                          <a:latin typeface="+mn-lt"/>
                        </a:rPr>
                        <a:t>480</a:t>
                      </a:r>
                    </a:p>
                  </a:txBody>
                  <a:tcPr marL="6350" marR="6350" marT="6350" marB="0" anchor="ctr">
                    <a:solidFill>
                      <a:srgbClr val="3C3C3B">
                        <a:alpha val="20000"/>
                      </a:srgbClr>
                    </a:solidFill>
                  </a:tcPr>
                </a:tc>
                <a:tc>
                  <a:txBody>
                    <a:bodyPr/>
                    <a:lstStyle/>
                    <a:p>
                      <a:pPr algn="ctr" fontAlgn="b"/>
                      <a:r>
                        <a:rPr lang="en-GB" sz="1500" b="0" i="0" u="none" strike="noStrike">
                          <a:solidFill>
                            <a:srgbClr val="000000"/>
                          </a:solidFill>
                          <a:effectLst/>
                          <a:latin typeface="+mn-lt"/>
                        </a:rPr>
                        <a:t>0.7</a:t>
                      </a:r>
                    </a:p>
                  </a:txBody>
                  <a:tcPr marL="6350" marR="6350" marT="6350" marB="0" anchor="ctr">
                    <a:solidFill>
                      <a:srgbClr val="3C3C3B">
                        <a:alpha val="20000"/>
                      </a:srgbClr>
                    </a:solidFill>
                  </a:tcPr>
                </a:tc>
                <a:extLst>
                  <a:ext uri="{0D108BD9-81ED-4DB2-BD59-A6C34878D82A}">
                    <a16:rowId xmlns:a16="http://schemas.microsoft.com/office/drawing/2014/main" val="3378898359"/>
                  </a:ext>
                </a:extLst>
              </a:tr>
              <a:tr h="393292">
                <a:tc>
                  <a:txBody>
                    <a:bodyPr/>
                    <a:lstStyle/>
                    <a:p>
                      <a:pPr algn="r" fontAlgn="b"/>
                      <a:r>
                        <a:rPr lang="en-GB" sz="1500" b="0" i="0" u="none" strike="noStrike" dirty="0">
                          <a:solidFill>
                            <a:srgbClr val="3C3C3B"/>
                          </a:solidFill>
                          <a:effectLst/>
                          <a:latin typeface="+mn-lt"/>
                          <a:cs typeface="Arial" panose="020B0604020202020204" pitchFamily="34" charset="0"/>
                        </a:rPr>
                        <a:t>Wycombe</a:t>
                      </a:r>
                    </a:p>
                  </a:txBody>
                  <a:tcPr marL="7620" marR="7620" marT="7620" marB="0" anchor="ctr">
                    <a:solidFill>
                      <a:srgbClr val="3C3C3B">
                        <a:alpha val="50196"/>
                      </a:srgbClr>
                    </a:solidFill>
                  </a:tcPr>
                </a:tc>
                <a:tc>
                  <a:txBody>
                    <a:bodyPr/>
                    <a:lstStyle/>
                    <a:p>
                      <a:pPr algn="ctr" fontAlgn="t"/>
                      <a:r>
                        <a:rPr lang="en-GB" sz="1500" b="0" i="0" u="none" strike="noStrike">
                          <a:solidFill>
                            <a:srgbClr val="3C3C3B"/>
                          </a:solidFill>
                          <a:effectLst/>
                          <a:latin typeface="+mn-lt"/>
                        </a:rPr>
                        <a:t>1,785</a:t>
                      </a:r>
                    </a:p>
                  </a:txBody>
                  <a:tcPr marL="6351" marR="6351" marT="6351" marB="0" anchor="ctr">
                    <a:solidFill>
                      <a:srgbClr val="3C3C3B">
                        <a:alpha val="50196"/>
                      </a:srgbClr>
                    </a:solidFill>
                  </a:tcPr>
                </a:tc>
                <a:tc>
                  <a:txBody>
                    <a:bodyPr/>
                    <a:lstStyle/>
                    <a:p>
                      <a:pPr algn="ctr" fontAlgn="t"/>
                      <a:r>
                        <a:rPr lang="en-GB" sz="1500" b="0" i="0" u="none" strike="noStrike">
                          <a:solidFill>
                            <a:srgbClr val="3C3C3B"/>
                          </a:solidFill>
                          <a:effectLst/>
                          <a:latin typeface="+mn-lt"/>
                        </a:rPr>
                        <a:t>2.8</a:t>
                      </a:r>
                    </a:p>
                  </a:txBody>
                  <a:tcPr marL="6351" marR="6351" marT="6351" marB="0" anchor="ctr">
                    <a:solidFill>
                      <a:srgbClr val="3C3C3B">
                        <a:alpha val="50196"/>
                      </a:srgbClr>
                    </a:solidFill>
                  </a:tcPr>
                </a:tc>
                <a:tc>
                  <a:txBody>
                    <a:bodyPr/>
                    <a:lstStyle/>
                    <a:p>
                      <a:pPr algn="ctr" fontAlgn="b"/>
                      <a:r>
                        <a:rPr lang="en-GB" sz="1500" b="0" i="0" u="none" strike="noStrike">
                          <a:solidFill>
                            <a:srgbClr val="000000"/>
                          </a:solidFill>
                          <a:effectLst/>
                          <a:latin typeface="+mn-lt"/>
                        </a:rPr>
                        <a:t>3,310</a:t>
                      </a:r>
                    </a:p>
                  </a:txBody>
                  <a:tcPr marL="6350" marR="6350" marT="6350" marB="0" anchor="ctr">
                    <a:solidFill>
                      <a:srgbClr val="3C3C3B">
                        <a:alpha val="50196"/>
                      </a:srgbClr>
                    </a:solidFill>
                  </a:tcPr>
                </a:tc>
                <a:tc>
                  <a:txBody>
                    <a:bodyPr/>
                    <a:lstStyle/>
                    <a:p>
                      <a:pPr algn="ctr" fontAlgn="b"/>
                      <a:r>
                        <a:rPr lang="en-GB" sz="1500" b="0" i="0" u="none" strike="noStrike">
                          <a:solidFill>
                            <a:srgbClr val="000000"/>
                          </a:solidFill>
                          <a:effectLst/>
                          <a:latin typeface="+mn-lt"/>
                        </a:rPr>
                        <a:t>4.8</a:t>
                      </a:r>
                    </a:p>
                  </a:txBody>
                  <a:tcPr marL="6350" marR="6350" marT="6350" marB="0" anchor="ctr">
                    <a:solidFill>
                      <a:srgbClr val="3C3C3B">
                        <a:alpha val="50196"/>
                      </a:srgbClr>
                    </a:solidFill>
                  </a:tcPr>
                </a:tc>
                <a:tc>
                  <a:txBody>
                    <a:bodyPr/>
                    <a:lstStyle/>
                    <a:p>
                      <a:pPr algn="ctr" fontAlgn="b"/>
                      <a:r>
                        <a:rPr lang="en-GB" sz="1500" b="0" i="0" u="none" strike="noStrike">
                          <a:solidFill>
                            <a:srgbClr val="000000"/>
                          </a:solidFill>
                          <a:effectLst/>
                          <a:latin typeface="+mn-lt"/>
                        </a:rPr>
                        <a:t>1,525</a:t>
                      </a:r>
                    </a:p>
                  </a:txBody>
                  <a:tcPr marL="6350" marR="6350" marT="6350" marB="0" anchor="ctr">
                    <a:solidFill>
                      <a:srgbClr val="3C3C3B">
                        <a:alpha val="50196"/>
                      </a:srgbClr>
                    </a:solidFill>
                  </a:tcPr>
                </a:tc>
                <a:tc>
                  <a:txBody>
                    <a:bodyPr/>
                    <a:lstStyle/>
                    <a:p>
                      <a:pPr algn="ctr" fontAlgn="b"/>
                      <a:r>
                        <a:rPr lang="en-GB" sz="1500" b="0" i="0" u="none" strike="noStrike" dirty="0">
                          <a:solidFill>
                            <a:srgbClr val="000000"/>
                          </a:solidFill>
                          <a:effectLst/>
                          <a:latin typeface="+mn-lt"/>
                        </a:rPr>
                        <a:t>2.0</a:t>
                      </a:r>
                    </a:p>
                  </a:txBody>
                  <a:tcPr marL="6350" marR="6350" marT="6350" marB="0" anchor="ctr">
                    <a:solidFill>
                      <a:srgbClr val="3C3C3B">
                        <a:alpha val="50196"/>
                      </a:srgbClr>
                    </a:solidFill>
                  </a:tcPr>
                </a:tc>
                <a:extLst>
                  <a:ext uri="{0D108BD9-81ED-4DB2-BD59-A6C34878D82A}">
                    <a16:rowId xmlns:a16="http://schemas.microsoft.com/office/drawing/2014/main" val="2142116898"/>
                  </a:ext>
                </a:extLst>
              </a:tr>
              <a:tr h="393292">
                <a:tc>
                  <a:txBody>
                    <a:bodyPr/>
                    <a:lstStyle/>
                    <a:p>
                      <a:pPr algn="r" fontAlgn="b"/>
                      <a:r>
                        <a:rPr lang="en-GB" sz="1500" b="1" u="none" strike="noStrike" dirty="0">
                          <a:solidFill>
                            <a:srgbClr val="3C3C3B"/>
                          </a:solidFill>
                          <a:effectLst/>
                          <a:latin typeface="+mn-lt"/>
                        </a:rPr>
                        <a:t>Buckinghamshire</a:t>
                      </a:r>
                      <a:endParaRPr lang="en-GB" sz="1500" b="1" i="0" u="none" strike="noStrike" dirty="0">
                        <a:solidFill>
                          <a:srgbClr val="3C3C3B"/>
                        </a:solidFill>
                        <a:effectLst/>
                        <a:latin typeface="+mn-lt"/>
                        <a:cs typeface="Arial" panose="020B0604020202020204" pitchFamily="34" charset="0"/>
                      </a:endParaRPr>
                    </a:p>
                  </a:txBody>
                  <a:tcPr marL="7620" marR="7620" marT="7620" marB="0" anchor="ctr">
                    <a:solidFill>
                      <a:srgbClr val="3C3C3B">
                        <a:alpha val="20000"/>
                      </a:srgbClr>
                    </a:solidFill>
                  </a:tcPr>
                </a:tc>
                <a:tc>
                  <a:txBody>
                    <a:bodyPr/>
                    <a:lstStyle/>
                    <a:p>
                      <a:pPr algn="ctr" fontAlgn="t"/>
                      <a:r>
                        <a:rPr lang="en-GB" sz="1500" b="1" i="0" u="none" strike="noStrike" dirty="0">
                          <a:solidFill>
                            <a:srgbClr val="3C3C3B"/>
                          </a:solidFill>
                          <a:effectLst/>
                          <a:latin typeface="+mn-lt"/>
                        </a:rPr>
                        <a:t>5,540</a:t>
                      </a:r>
                    </a:p>
                  </a:txBody>
                  <a:tcPr marL="6351" marR="6351" marT="6351" marB="0" anchor="ctr">
                    <a:solidFill>
                      <a:srgbClr val="3C3C3B">
                        <a:alpha val="20000"/>
                      </a:srgbClr>
                    </a:solidFill>
                  </a:tcPr>
                </a:tc>
                <a:tc>
                  <a:txBody>
                    <a:bodyPr/>
                    <a:lstStyle/>
                    <a:p>
                      <a:pPr algn="ctr" fontAlgn="t"/>
                      <a:r>
                        <a:rPr lang="en-GB" sz="1500" b="1" i="0" u="none" strike="noStrike" dirty="0">
                          <a:solidFill>
                            <a:srgbClr val="3C3C3B"/>
                          </a:solidFill>
                          <a:effectLst/>
                          <a:latin typeface="+mn-lt"/>
                        </a:rPr>
                        <a:t>1.7</a:t>
                      </a:r>
                    </a:p>
                  </a:txBody>
                  <a:tcPr marL="6351" marR="6351" marT="6351" marB="0" anchor="ctr">
                    <a:solidFill>
                      <a:srgbClr val="3C3C3B">
                        <a:alpha val="20000"/>
                      </a:srgbClr>
                    </a:solidFill>
                  </a:tcPr>
                </a:tc>
                <a:tc>
                  <a:txBody>
                    <a:bodyPr/>
                    <a:lstStyle/>
                    <a:p>
                      <a:pPr algn="ctr" fontAlgn="b"/>
                      <a:r>
                        <a:rPr lang="en-GB" sz="1500" b="1" i="0" u="none" strike="noStrike" dirty="0">
                          <a:solidFill>
                            <a:srgbClr val="000000"/>
                          </a:solidFill>
                          <a:effectLst/>
                          <a:latin typeface="+mn-lt"/>
                        </a:rPr>
                        <a:t>10,490</a:t>
                      </a:r>
                    </a:p>
                  </a:txBody>
                  <a:tcPr marL="6350" marR="6350" marT="6350" marB="0" anchor="ctr">
                    <a:solidFill>
                      <a:srgbClr val="3C3C3B">
                        <a:alpha val="20000"/>
                      </a:srgbClr>
                    </a:solidFill>
                  </a:tcPr>
                </a:tc>
                <a:tc>
                  <a:txBody>
                    <a:bodyPr/>
                    <a:lstStyle/>
                    <a:p>
                      <a:pPr algn="ctr" fontAlgn="ctr"/>
                      <a:r>
                        <a:rPr lang="en-GB" sz="1500" b="1" i="0" u="none" strike="noStrike" dirty="0">
                          <a:solidFill>
                            <a:srgbClr val="000000"/>
                          </a:solidFill>
                          <a:effectLst/>
                          <a:latin typeface="+mn-lt"/>
                        </a:rPr>
                        <a:t>3.1</a:t>
                      </a:r>
                    </a:p>
                  </a:txBody>
                  <a:tcPr marL="6350" marR="6350" marT="6350" marB="0" anchor="ctr">
                    <a:solidFill>
                      <a:srgbClr val="3C3C3B">
                        <a:alpha val="20000"/>
                      </a:srgbClr>
                    </a:solidFill>
                  </a:tcPr>
                </a:tc>
                <a:tc>
                  <a:txBody>
                    <a:bodyPr/>
                    <a:lstStyle/>
                    <a:p>
                      <a:pPr algn="ctr" fontAlgn="b"/>
                      <a:r>
                        <a:rPr lang="en-GB" sz="1500" b="1" i="0" u="none" strike="noStrike" dirty="0">
                          <a:solidFill>
                            <a:srgbClr val="000000"/>
                          </a:solidFill>
                          <a:effectLst/>
                          <a:latin typeface="+mn-lt"/>
                        </a:rPr>
                        <a:t>4,950</a:t>
                      </a:r>
                    </a:p>
                  </a:txBody>
                  <a:tcPr marL="6350" marR="6350" marT="6350" marB="0" anchor="ctr">
                    <a:solidFill>
                      <a:srgbClr val="3C3C3B">
                        <a:alpha val="20000"/>
                      </a:srgbClr>
                    </a:solidFill>
                  </a:tcPr>
                </a:tc>
                <a:tc>
                  <a:txBody>
                    <a:bodyPr/>
                    <a:lstStyle/>
                    <a:p>
                      <a:pPr algn="ctr" fontAlgn="b"/>
                      <a:r>
                        <a:rPr lang="en-GB" sz="1500" b="1" i="0" u="none" strike="noStrike" dirty="0">
                          <a:solidFill>
                            <a:srgbClr val="000000"/>
                          </a:solidFill>
                          <a:effectLst/>
                          <a:latin typeface="+mn-lt"/>
                        </a:rPr>
                        <a:t>1.4</a:t>
                      </a:r>
                    </a:p>
                  </a:txBody>
                  <a:tcPr marL="6350" marR="6350" marT="6350" marB="0" anchor="ctr">
                    <a:solidFill>
                      <a:srgbClr val="3C3C3B">
                        <a:alpha val="20000"/>
                      </a:srgbClr>
                    </a:solidFill>
                  </a:tcPr>
                </a:tc>
                <a:extLst>
                  <a:ext uri="{0D108BD9-81ED-4DB2-BD59-A6C34878D82A}">
                    <a16:rowId xmlns:a16="http://schemas.microsoft.com/office/drawing/2014/main" val="1577093800"/>
                  </a:ext>
                </a:extLst>
              </a:tr>
              <a:tr h="393292">
                <a:tc>
                  <a:txBody>
                    <a:bodyPr/>
                    <a:lstStyle/>
                    <a:p>
                      <a:pPr algn="r" fontAlgn="b"/>
                      <a:r>
                        <a:rPr lang="en-GB" sz="1500" u="none" strike="noStrike" dirty="0">
                          <a:solidFill>
                            <a:srgbClr val="3C3C3B"/>
                          </a:solidFill>
                          <a:effectLst/>
                          <a:latin typeface="+mn-lt"/>
                        </a:rPr>
                        <a:t>England</a:t>
                      </a:r>
                      <a:endParaRPr lang="en-GB" sz="1500" b="0" i="0" u="none" strike="noStrike" dirty="0">
                        <a:solidFill>
                          <a:srgbClr val="3C3C3B"/>
                        </a:solidFill>
                        <a:effectLst/>
                        <a:latin typeface="+mn-lt"/>
                        <a:cs typeface="Arial" panose="020B0604020202020204" pitchFamily="34" charset="0"/>
                      </a:endParaRPr>
                    </a:p>
                  </a:txBody>
                  <a:tcPr marL="7620" marR="7620" marT="7620" marB="0" anchor="ctr">
                    <a:solidFill>
                      <a:srgbClr val="3C3C3B">
                        <a:alpha val="50196"/>
                      </a:srgbClr>
                    </a:solidFill>
                  </a:tcPr>
                </a:tc>
                <a:tc>
                  <a:txBody>
                    <a:bodyPr/>
                    <a:lstStyle/>
                    <a:p>
                      <a:pPr algn="ctr" fontAlgn="t"/>
                      <a:r>
                        <a:rPr lang="en-GB" sz="1500" b="0" i="0" u="none" strike="noStrike">
                          <a:solidFill>
                            <a:srgbClr val="3C3C3B"/>
                          </a:solidFill>
                          <a:effectLst/>
                          <a:latin typeface="+mn-lt"/>
                        </a:rPr>
                        <a:t>1,063,505</a:t>
                      </a:r>
                    </a:p>
                  </a:txBody>
                  <a:tcPr marL="6351" marR="6351" marT="6351" marB="0" anchor="ctr">
                    <a:solidFill>
                      <a:srgbClr val="3C3C3B">
                        <a:alpha val="50196"/>
                      </a:srgbClr>
                    </a:solidFill>
                  </a:tcPr>
                </a:tc>
                <a:tc>
                  <a:txBody>
                    <a:bodyPr/>
                    <a:lstStyle/>
                    <a:p>
                      <a:pPr algn="ctr" fontAlgn="t"/>
                      <a:r>
                        <a:rPr lang="en-GB" sz="1500" b="0" i="0" u="none" strike="noStrike">
                          <a:solidFill>
                            <a:srgbClr val="3C3C3B"/>
                          </a:solidFill>
                          <a:effectLst/>
                          <a:latin typeface="+mn-lt"/>
                        </a:rPr>
                        <a:t>3.0</a:t>
                      </a:r>
                    </a:p>
                  </a:txBody>
                  <a:tcPr marL="6351" marR="6351" marT="6351" marB="0" anchor="ctr">
                    <a:solidFill>
                      <a:srgbClr val="3C3C3B">
                        <a:alpha val="50196"/>
                      </a:srgbClr>
                    </a:solidFill>
                  </a:tcPr>
                </a:tc>
                <a:tc>
                  <a:txBody>
                    <a:bodyPr/>
                    <a:lstStyle/>
                    <a:p>
                      <a:pPr algn="ctr" fontAlgn="b"/>
                      <a:r>
                        <a:rPr lang="en-GB" sz="1500" b="0" i="0" u="none" strike="noStrike">
                          <a:solidFill>
                            <a:srgbClr val="000000"/>
                          </a:solidFill>
                          <a:effectLst/>
                          <a:latin typeface="+mn-lt"/>
                        </a:rPr>
                        <a:t>1,565,940</a:t>
                      </a:r>
                    </a:p>
                  </a:txBody>
                  <a:tcPr marL="6350" marR="6350" marT="6350" marB="0" anchor="ctr">
                    <a:solidFill>
                      <a:srgbClr val="3C3C3B">
                        <a:alpha val="50196"/>
                      </a:srgbClr>
                    </a:solidFill>
                  </a:tcPr>
                </a:tc>
                <a:tc>
                  <a:txBody>
                    <a:bodyPr/>
                    <a:lstStyle/>
                    <a:p>
                      <a:pPr algn="ctr" fontAlgn="b"/>
                      <a:r>
                        <a:rPr lang="en-GB" sz="1500" b="0" i="0" u="none" strike="noStrike">
                          <a:solidFill>
                            <a:srgbClr val="000000"/>
                          </a:solidFill>
                          <a:effectLst/>
                          <a:latin typeface="+mn-lt"/>
                        </a:rPr>
                        <a:t>4.4</a:t>
                      </a:r>
                    </a:p>
                  </a:txBody>
                  <a:tcPr marL="6350" marR="6350" marT="6350" marB="0" anchor="ctr">
                    <a:solidFill>
                      <a:srgbClr val="3C3C3B">
                        <a:alpha val="50196"/>
                      </a:srgbClr>
                    </a:solidFill>
                  </a:tcPr>
                </a:tc>
                <a:tc>
                  <a:txBody>
                    <a:bodyPr/>
                    <a:lstStyle/>
                    <a:p>
                      <a:pPr algn="ctr" fontAlgn="b"/>
                      <a:r>
                        <a:rPr lang="en-GB" sz="1500" b="0" i="0" u="none" strike="noStrike">
                          <a:solidFill>
                            <a:srgbClr val="000000"/>
                          </a:solidFill>
                          <a:effectLst/>
                          <a:latin typeface="+mn-lt"/>
                        </a:rPr>
                        <a:t>502,435</a:t>
                      </a:r>
                    </a:p>
                  </a:txBody>
                  <a:tcPr marL="6350" marR="6350" marT="6350" marB="0" anchor="ctr">
                    <a:solidFill>
                      <a:srgbClr val="3C3C3B">
                        <a:alpha val="50196"/>
                      </a:srgbClr>
                    </a:solidFill>
                  </a:tcPr>
                </a:tc>
                <a:tc>
                  <a:txBody>
                    <a:bodyPr/>
                    <a:lstStyle/>
                    <a:p>
                      <a:pPr algn="ctr" fontAlgn="b"/>
                      <a:r>
                        <a:rPr lang="en-GB" sz="1500" b="0" i="0" u="none" strike="noStrike" dirty="0">
                          <a:solidFill>
                            <a:srgbClr val="000000"/>
                          </a:solidFill>
                          <a:effectLst/>
                          <a:latin typeface="+mn-lt"/>
                        </a:rPr>
                        <a:t>1.4</a:t>
                      </a:r>
                    </a:p>
                  </a:txBody>
                  <a:tcPr marL="6350" marR="6350" marT="6350" marB="0" anchor="ctr">
                    <a:solidFill>
                      <a:srgbClr val="3C3C3B">
                        <a:alpha val="50196"/>
                      </a:srgbClr>
                    </a:solidFill>
                  </a:tcPr>
                </a:tc>
                <a:extLst>
                  <a:ext uri="{0D108BD9-81ED-4DB2-BD59-A6C34878D82A}">
                    <a16:rowId xmlns:a16="http://schemas.microsoft.com/office/drawing/2014/main" val="1894439850"/>
                  </a:ext>
                </a:extLst>
              </a:tr>
            </a:tbl>
          </a:graphicData>
        </a:graphic>
      </p:graphicFrame>
      <p:sp>
        <p:nvSpPr>
          <p:cNvPr id="4" name="TextBox 3">
            <a:extLst>
              <a:ext uri="{FF2B5EF4-FFF2-40B4-BE49-F238E27FC236}">
                <a16:creationId xmlns:a16="http://schemas.microsoft.com/office/drawing/2014/main" id="{C5E7EE31-064F-BA72-FD82-0DFF570C9E16}"/>
              </a:ext>
            </a:extLst>
          </p:cNvPr>
          <p:cNvSpPr txBox="1"/>
          <p:nvPr/>
        </p:nvSpPr>
        <p:spPr>
          <a:xfrm>
            <a:off x="9180692" y="5900654"/>
            <a:ext cx="2173104" cy="307777"/>
          </a:xfrm>
          <a:prstGeom prst="rect">
            <a:avLst/>
          </a:prstGeom>
          <a:noFill/>
        </p:spPr>
        <p:txBody>
          <a:bodyPr wrap="square" rtlCol="0">
            <a:spAutoFit/>
          </a:bodyPr>
          <a:lstStyle/>
          <a:p>
            <a:pPr algn="r"/>
            <a:r>
              <a:rPr lang="en-GB" sz="1400" i="1" dirty="0">
                <a:solidFill>
                  <a:schemeClr val="tx1">
                    <a:lumMod val="85000"/>
                    <a:lumOff val="15000"/>
                  </a:schemeClr>
                </a:solidFill>
              </a:rPr>
              <a:t>Source: DWP, via NOMIS</a:t>
            </a:r>
          </a:p>
        </p:txBody>
      </p:sp>
      <p:pic>
        <p:nvPicPr>
          <p:cNvPr id="5" name="Picture 2" descr="Buckinghamshire Economic Intelligence Observatory Logo">
            <a:extLst>
              <a:ext uri="{FF2B5EF4-FFF2-40B4-BE49-F238E27FC236}">
                <a16:creationId xmlns:a16="http://schemas.microsoft.com/office/drawing/2014/main" id="{0363FCA0-A818-5E62-F1AA-CADF73893A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7063" y="365127"/>
            <a:ext cx="2646739" cy="757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3200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a:extLst>
              <a:ext uri="{FF2B5EF4-FFF2-40B4-BE49-F238E27FC236}">
                <a16:creationId xmlns:a16="http://schemas.microsoft.com/office/drawing/2014/main" id="{B107F7CD-7B26-4233-B2AB-F778ED019CBB}"/>
              </a:ext>
            </a:extLst>
          </p:cNvPr>
          <p:cNvGraphicFramePr>
            <a:graphicFrameLocks noGrp="1"/>
          </p:cNvGraphicFramePr>
          <p:nvPr>
            <p:extLst>
              <p:ext uri="{D42A27DB-BD31-4B8C-83A1-F6EECF244321}">
                <p14:modId xmlns:p14="http://schemas.microsoft.com/office/powerpoint/2010/main" val="2250466754"/>
              </p:ext>
            </p:extLst>
          </p:nvPr>
        </p:nvGraphicFramePr>
        <p:xfrm>
          <a:off x="1127503" y="1420549"/>
          <a:ext cx="10440000" cy="4680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1">
            <a:extLst>
              <a:ext uri="{FF2B5EF4-FFF2-40B4-BE49-F238E27FC236}">
                <a16:creationId xmlns:a16="http://schemas.microsoft.com/office/drawing/2014/main" id="{1D09B8B8-00D2-3603-F45C-93B7DC28240A}"/>
              </a:ext>
            </a:extLst>
          </p:cNvPr>
          <p:cNvSpPr>
            <a:spLocks noGrp="1"/>
          </p:cNvSpPr>
          <p:nvPr>
            <p:ph type="title"/>
          </p:nvPr>
        </p:nvSpPr>
        <p:spPr>
          <a:xfrm>
            <a:off x="603681" y="337896"/>
            <a:ext cx="10515600" cy="741339"/>
          </a:xfrm>
        </p:spPr>
        <p:txBody>
          <a:bodyPr>
            <a:normAutofit/>
          </a:bodyPr>
          <a:lstStyle/>
          <a:p>
            <a:r>
              <a:rPr lang="en-GB" sz="2800" b="1" dirty="0">
                <a:solidFill>
                  <a:srgbClr val="2C2D84"/>
                </a:solidFill>
                <a:latin typeface="+mn-lt"/>
              </a:rPr>
              <a:t>Chart 1: Claimant Count – August 2024</a:t>
            </a:r>
            <a:r>
              <a:rPr lang="en-GB" sz="2800" dirty="0">
                <a:solidFill>
                  <a:srgbClr val="2C2D84"/>
                </a:solidFill>
                <a:latin typeface="+mn-lt"/>
              </a:rPr>
              <a:t>	</a:t>
            </a:r>
          </a:p>
        </p:txBody>
      </p:sp>
      <p:sp>
        <p:nvSpPr>
          <p:cNvPr id="4" name="Oval 3">
            <a:extLst>
              <a:ext uri="{FF2B5EF4-FFF2-40B4-BE49-F238E27FC236}">
                <a16:creationId xmlns:a16="http://schemas.microsoft.com/office/drawing/2014/main" id="{3BFDF22E-50A2-2F20-47C6-82DC7C73BBED}"/>
              </a:ext>
            </a:extLst>
          </p:cNvPr>
          <p:cNvSpPr/>
          <p:nvPr/>
        </p:nvSpPr>
        <p:spPr>
          <a:xfrm>
            <a:off x="1990411" y="1526738"/>
            <a:ext cx="1651619" cy="1661747"/>
          </a:xfrm>
          <a:prstGeom prst="ellipse">
            <a:avLst/>
          </a:prstGeom>
          <a:solidFill>
            <a:srgbClr val="2C2D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4,950</a:t>
            </a:r>
            <a:r>
              <a:rPr lang="en-GB" sz="1400" dirty="0"/>
              <a:t> more claimants in August 2024 than in March 2020</a:t>
            </a:r>
          </a:p>
        </p:txBody>
      </p:sp>
      <p:sp>
        <p:nvSpPr>
          <p:cNvPr id="5" name="TextBox 4">
            <a:extLst>
              <a:ext uri="{FF2B5EF4-FFF2-40B4-BE49-F238E27FC236}">
                <a16:creationId xmlns:a16="http://schemas.microsoft.com/office/drawing/2014/main" id="{7F3A7546-E91F-E221-A597-FCFD11FE622F}"/>
              </a:ext>
            </a:extLst>
          </p:cNvPr>
          <p:cNvSpPr txBox="1"/>
          <p:nvPr/>
        </p:nvSpPr>
        <p:spPr>
          <a:xfrm>
            <a:off x="9685471" y="5959363"/>
            <a:ext cx="2173104" cy="307777"/>
          </a:xfrm>
          <a:prstGeom prst="rect">
            <a:avLst/>
          </a:prstGeom>
          <a:noFill/>
        </p:spPr>
        <p:txBody>
          <a:bodyPr wrap="square" rtlCol="0">
            <a:spAutoFit/>
          </a:bodyPr>
          <a:lstStyle/>
          <a:p>
            <a:pPr algn="r"/>
            <a:r>
              <a:rPr lang="en-GB" sz="1400" i="1" dirty="0">
                <a:solidFill>
                  <a:schemeClr val="tx1">
                    <a:lumMod val="85000"/>
                    <a:lumOff val="15000"/>
                  </a:schemeClr>
                </a:solidFill>
              </a:rPr>
              <a:t>Source: DWP, via NOMIS</a:t>
            </a:r>
          </a:p>
        </p:txBody>
      </p:sp>
      <p:pic>
        <p:nvPicPr>
          <p:cNvPr id="6" name="Picture 2" descr="Buckinghamshire Economic Intelligence Observatory Logo">
            <a:extLst>
              <a:ext uri="{FF2B5EF4-FFF2-40B4-BE49-F238E27FC236}">
                <a16:creationId xmlns:a16="http://schemas.microsoft.com/office/drawing/2014/main" id="{2A1FE76D-D44E-FAE5-6F36-8ABB2664EF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7063" y="365127"/>
            <a:ext cx="2646739" cy="757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0299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2521A-0D94-AA8F-2AE6-8568E77EAE06}"/>
              </a:ext>
            </a:extLst>
          </p:cNvPr>
          <p:cNvSpPr>
            <a:spLocks noGrp="1"/>
          </p:cNvSpPr>
          <p:nvPr>
            <p:ph type="title"/>
          </p:nvPr>
        </p:nvSpPr>
        <p:spPr>
          <a:xfrm>
            <a:off x="382047" y="251607"/>
            <a:ext cx="7245687" cy="600805"/>
          </a:xfrm>
        </p:spPr>
        <p:txBody>
          <a:bodyPr>
            <a:normAutofit fontScale="90000"/>
          </a:bodyPr>
          <a:lstStyle/>
          <a:p>
            <a:r>
              <a:rPr lang="en-GB" sz="2800" b="1" dirty="0">
                <a:solidFill>
                  <a:srgbClr val="2C2D84"/>
                </a:solidFill>
                <a:latin typeface="+mn-lt"/>
              </a:rPr>
              <a:t>Chart 2: Claimant Count rate by enterprise area </a:t>
            </a:r>
            <a:br>
              <a:rPr lang="en-GB" sz="2800" b="1" dirty="0">
                <a:solidFill>
                  <a:srgbClr val="2C2D84"/>
                </a:solidFill>
                <a:latin typeface="+mn-lt"/>
              </a:rPr>
            </a:br>
            <a:r>
              <a:rPr lang="en-GB" sz="2800" b="1" dirty="0">
                <a:solidFill>
                  <a:srgbClr val="2C2D84"/>
                </a:solidFill>
                <a:latin typeface="+mn-lt"/>
              </a:rPr>
              <a:t>(August 2024)</a:t>
            </a:r>
            <a:r>
              <a:rPr lang="en-GB" sz="2800" dirty="0">
                <a:solidFill>
                  <a:srgbClr val="2C2D84"/>
                </a:solidFill>
                <a:latin typeface="+mn-lt"/>
              </a:rPr>
              <a:t>	</a:t>
            </a:r>
          </a:p>
        </p:txBody>
      </p:sp>
      <p:sp>
        <p:nvSpPr>
          <p:cNvPr id="3" name="TextBox 2">
            <a:extLst>
              <a:ext uri="{FF2B5EF4-FFF2-40B4-BE49-F238E27FC236}">
                <a16:creationId xmlns:a16="http://schemas.microsoft.com/office/drawing/2014/main" id="{C9EC4B56-8AC2-D607-9AF8-65A9C2BE4D0C}"/>
              </a:ext>
            </a:extLst>
          </p:cNvPr>
          <p:cNvSpPr txBox="1"/>
          <p:nvPr/>
        </p:nvSpPr>
        <p:spPr>
          <a:xfrm>
            <a:off x="9814867" y="5949421"/>
            <a:ext cx="2173104" cy="307777"/>
          </a:xfrm>
          <a:prstGeom prst="rect">
            <a:avLst/>
          </a:prstGeom>
          <a:noFill/>
        </p:spPr>
        <p:txBody>
          <a:bodyPr wrap="square" rtlCol="0">
            <a:spAutoFit/>
          </a:bodyPr>
          <a:lstStyle/>
          <a:p>
            <a:pPr algn="r"/>
            <a:r>
              <a:rPr lang="en-GB" sz="1400" i="1" dirty="0">
                <a:solidFill>
                  <a:schemeClr val="tx1">
                    <a:lumMod val="85000"/>
                    <a:lumOff val="15000"/>
                  </a:schemeClr>
                </a:solidFill>
              </a:rPr>
              <a:t>Source: DWP, via NOMIS</a:t>
            </a:r>
          </a:p>
        </p:txBody>
      </p:sp>
      <p:pic>
        <p:nvPicPr>
          <p:cNvPr id="5" name="Picture 2" descr="Buckinghamshire Economic Intelligence Observatory Logo">
            <a:extLst>
              <a:ext uri="{FF2B5EF4-FFF2-40B4-BE49-F238E27FC236}">
                <a16:creationId xmlns:a16="http://schemas.microsoft.com/office/drawing/2014/main" id="{58262D0C-559A-FB89-F885-D1F8589E9C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7063" y="365127"/>
            <a:ext cx="2646739" cy="75798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Chart 5">
            <a:extLst>
              <a:ext uri="{FF2B5EF4-FFF2-40B4-BE49-F238E27FC236}">
                <a16:creationId xmlns:a16="http://schemas.microsoft.com/office/drawing/2014/main" id="{AA1EF67E-E013-42D1-8BF2-658F71036B1B}"/>
              </a:ext>
            </a:extLst>
          </p:cNvPr>
          <p:cNvGraphicFramePr>
            <a:graphicFrameLocks noGrp="1"/>
          </p:cNvGraphicFramePr>
          <p:nvPr>
            <p:extLst>
              <p:ext uri="{D42A27DB-BD31-4B8C-83A1-F6EECF244321}">
                <p14:modId xmlns:p14="http://schemas.microsoft.com/office/powerpoint/2010/main" val="3684892530"/>
              </p:ext>
            </p:extLst>
          </p:nvPr>
        </p:nvGraphicFramePr>
        <p:xfrm>
          <a:off x="821419" y="1151695"/>
          <a:ext cx="10080000" cy="518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66449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50091-897B-1896-3A9E-AF0D56A463F8}"/>
              </a:ext>
            </a:extLst>
          </p:cNvPr>
          <p:cNvSpPr>
            <a:spLocks noGrp="1"/>
          </p:cNvSpPr>
          <p:nvPr>
            <p:ph type="title"/>
          </p:nvPr>
        </p:nvSpPr>
        <p:spPr>
          <a:xfrm>
            <a:off x="838201" y="114497"/>
            <a:ext cx="7434491" cy="1325563"/>
          </a:xfrm>
        </p:spPr>
        <p:txBody>
          <a:bodyPr>
            <a:normAutofit/>
          </a:bodyPr>
          <a:lstStyle/>
          <a:p>
            <a:r>
              <a:rPr lang="en-GB" sz="2800" b="1" dirty="0">
                <a:solidFill>
                  <a:srgbClr val="2C2D84"/>
                </a:solidFill>
                <a:latin typeface="+mn-lt"/>
              </a:rPr>
              <a:t>Chart 3: Claimant Count rate % point change, March 2020 to August 2024, by enterprise area</a:t>
            </a:r>
            <a:r>
              <a:rPr lang="en-GB" sz="2800" dirty="0">
                <a:solidFill>
                  <a:srgbClr val="2C2D84"/>
                </a:solidFill>
                <a:latin typeface="+mn-lt"/>
              </a:rPr>
              <a:t>	</a:t>
            </a:r>
          </a:p>
        </p:txBody>
      </p:sp>
      <p:sp>
        <p:nvSpPr>
          <p:cNvPr id="3" name="TextBox 2">
            <a:extLst>
              <a:ext uri="{FF2B5EF4-FFF2-40B4-BE49-F238E27FC236}">
                <a16:creationId xmlns:a16="http://schemas.microsoft.com/office/drawing/2014/main" id="{2C2D1847-0307-5C94-7047-780E56FBF776}"/>
              </a:ext>
            </a:extLst>
          </p:cNvPr>
          <p:cNvSpPr txBox="1"/>
          <p:nvPr/>
        </p:nvSpPr>
        <p:spPr>
          <a:xfrm>
            <a:off x="9814867" y="5949421"/>
            <a:ext cx="2173104" cy="307777"/>
          </a:xfrm>
          <a:prstGeom prst="rect">
            <a:avLst/>
          </a:prstGeom>
          <a:noFill/>
        </p:spPr>
        <p:txBody>
          <a:bodyPr wrap="square" rtlCol="0">
            <a:spAutoFit/>
          </a:bodyPr>
          <a:lstStyle/>
          <a:p>
            <a:pPr algn="r"/>
            <a:r>
              <a:rPr lang="en-GB" sz="1400" i="1" dirty="0">
                <a:solidFill>
                  <a:schemeClr val="tx1">
                    <a:lumMod val="85000"/>
                    <a:lumOff val="15000"/>
                  </a:schemeClr>
                </a:solidFill>
              </a:rPr>
              <a:t>Source: DWP, via NOMIS</a:t>
            </a:r>
          </a:p>
        </p:txBody>
      </p:sp>
      <p:pic>
        <p:nvPicPr>
          <p:cNvPr id="5" name="Picture 2" descr="Buckinghamshire Economic Intelligence Observatory Logo">
            <a:extLst>
              <a:ext uri="{FF2B5EF4-FFF2-40B4-BE49-F238E27FC236}">
                <a16:creationId xmlns:a16="http://schemas.microsoft.com/office/drawing/2014/main" id="{294D2BD0-189E-7665-AF8C-5A0514C0CA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7063" y="365127"/>
            <a:ext cx="2646739" cy="75798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Chart 5">
            <a:extLst>
              <a:ext uri="{FF2B5EF4-FFF2-40B4-BE49-F238E27FC236}">
                <a16:creationId xmlns:a16="http://schemas.microsoft.com/office/drawing/2014/main" id="{439AF979-B9A5-43A6-AAB6-3F93B7C2B7EC}"/>
              </a:ext>
            </a:extLst>
          </p:cNvPr>
          <p:cNvGraphicFramePr>
            <a:graphicFrameLocks noGrp="1"/>
          </p:cNvGraphicFramePr>
          <p:nvPr>
            <p:extLst>
              <p:ext uri="{D42A27DB-BD31-4B8C-83A1-F6EECF244321}">
                <p14:modId xmlns:p14="http://schemas.microsoft.com/office/powerpoint/2010/main" val="109676545"/>
              </p:ext>
            </p:extLst>
          </p:nvPr>
        </p:nvGraphicFramePr>
        <p:xfrm>
          <a:off x="696000" y="1333215"/>
          <a:ext cx="10800000" cy="504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25666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931EC-41A4-EA5E-6EEE-D6E1A6EF72BB}"/>
              </a:ext>
            </a:extLst>
          </p:cNvPr>
          <p:cNvSpPr txBox="1">
            <a:spLocks/>
          </p:cNvSpPr>
          <p:nvPr/>
        </p:nvSpPr>
        <p:spPr>
          <a:xfrm>
            <a:off x="838200" y="39006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a:solidFill>
                  <a:srgbClr val="2C2D84"/>
                </a:solidFill>
                <a:latin typeface="+mn-lt"/>
              </a:rPr>
              <a:t>Characteristics of claimants	</a:t>
            </a:r>
            <a:r>
              <a:rPr lang="en-GB" sz="2800" dirty="0">
                <a:solidFill>
                  <a:srgbClr val="2C2D84"/>
                </a:solidFill>
                <a:latin typeface="+mn-lt"/>
              </a:rPr>
              <a:t>	</a:t>
            </a:r>
          </a:p>
        </p:txBody>
      </p:sp>
      <p:sp>
        <p:nvSpPr>
          <p:cNvPr id="3" name="Content Placeholder 3">
            <a:extLst>
              <a:ext uri="{FF2B5EF4-FFF2-40B4-BE49-F238E27FC236}">
                <a16:creationId xmlns:a16="http://schemas.microsoft.com/office/drawing/2014/main" id="{FFFC93D5-11B7-9FC3-A271-1EA12F50864A}"/>
              </a:ext>
            </a:extLst>
          </p:cNvPr>
          <p:cNvSpPr txBox="1">
            <a:spLocks/>
          </p:cNvSpPr>
          <p:nvPr/>
        </p:nvSpPr>
        <p:spPr>
          <a:xfrm>
            <a:off x="838200" y="1850566"/>
            <a:ext cx="10515600" cy="435133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t>Between March 2020 and August 2024, the Claimant Count rate in Buckinghamshire for men rose by 1.2 percentage points, compared to 1.5 percentage points for women.</a:t>
            </a:r>
          </a:p>
          <a:p>
            <a:r>
              <a:rPr lang="en-GB" sz="2400" dirty="0"/>
              <a:t>People aged 25-49 make up a greater proportion of all those claiming now than pre-pandemic.</a:t>
            </a:r>
          </a:p>
          <a:p>
            <a:r>
              <a:rPr lang="en-GB" sz="2400" dirty="0"/>
              <a:t>There was an 110% increase in the number of 25-49 year old claimants in Buckinghamshire between March 2020 and August 2024, compared with a 89% increase across all ages.  </a:t>
            </a:r>
          </a:p>
          <a:p>
            <a:endParaRPr lang="en-GB" sz="2400" dirty="0"/>
          </a:p>
          <a:p>
            <a:endParaRPr lang="en-GB" sz="2400" dirty="0"/>
          </a:p>
        </p:txBody>
      </p:sp>
      <p:pic>
        <p:nvPicPr>
          <p:cNvPr id="4" name="Picture 2" descr="Buckinghamshire Economic Intelligence Observatory Logo">
            <a:extLst>
              <a:ext uri="{FF2B5EF4-FFF2-40B4-BE49-F238E27FC236}">
                <a16:creationId xmlns:a16="http://schemas.microsoft.com/office/drawing/2014/main" id="{092BA4D5-72C9-FED9-1065-75B3AC2D49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7063" y="365127"/>
            <a:ext cx="2646739" cy="757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9189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FBAD5-DC66-935B-EB1F-42524E0221B2}"/>
              </a:ext>
            </a:extLst>
          </p:cNvPr>
          <p:cNvSpPr>
            <a:spLocks noGrp="1"/>
          </p:cNvSpPr>
          <p:nvPr>
            <p:ph type="title"/>
          </p:nvPr>
        </p:nvSpPr>
        <p:spPr>
          <a:xfrm>
            <a:off x="838200" y="365127"/>
            <a:ext cx="10515600" cy="1325563"/>
          </a:xfrm>
        </p:spPr>
        <p:txBody>
          <a:bodyPr>
            <a:normAutofit/>
          </a:bodyPr>
          <a:lstStyle/>
          <a:p>
            <a:r>
              <a:rPr lang="en-GB" sz="3200" b="1" dirty="0">
                <a:solidFill>
                  <a:srgbClr val="2C2D84"/>
                </a:solidFill>
                <a:latin typeface="+mn-lt"/>
              </a:rPr>
              <a:t>Technical Appendix (1)</a:t>
            </a:r>
            <a:endParaRPr lang="en-GB" sz="3200" dirty="0">
              <a:solidFill>
                <a:srgbClr val="2C2D84"/>
              </a:solidFill>
              <a:latin typeface="+mn-lt"/>
            </a:endParaRPr>
          </a:p>
        </p:txBody>
      </p:sp>
      <p:sp>
        <p:nvSpPr>
          <p:cNvPr id="3" name="Content Placeholder 3">
            <a:extLst>
              <a:ext uri="{FF2B5EF4-FFF2-40B4-BE49-F238E27FC236}">
                <a16:creationId xmlns:a16="http://schemas.microsoft.com/office/drawing/2014/main" id="{1A94034E-EAFD-5356-F00A-B35C224B3EE4}"/>
              </a:ext>
            </a:extLst>
          </p:cNvPr>
          <p:cNvSpPr>
            <a:spLocks noGrp="1"/>
          </p:cNvSpPr>
          <p:nvPr>
            <p:ph idx="1"/>
          </p:nvPr>
        </p:nvSpPr>
        <p:spPr>
          <a:xfrm>
            <a:off x="838200" y="1825627"/>
            <a:ext cx="10515600" cy="4351339"/>
          </a:xfrm>
        </p:spPr>
        <p:txBody>
          <a:bodyPr>
            <a:normAutofit/>
          </a:bodyPr>
          <a:lstStyle/>
          <a:p>
            <a:r>
              <a:rPr lang="en-GB" sz="2000" dirty="0"/>
              <a:t>The Claimant Count counts the number of people who claim Universal Credit and are required to seek work and be available for work plus the number of people claiming Jobseeker's Allowance. </a:t>
            </a:r>
          </a:p>
          <a:p>
            <a:r>
              <a:rPr lang="en-GB" sz="2000" dirty="0"/>
              <a:t>It is a measure of the number of people claiming ‘out-of-work’ related benefits. </a:t>
            </a:r>
          </a:p>
          <a:p>
            <a:r>
              <a:rPr lang="en-GB" sz="2000" dirty="0"/>
              <a:t>Whilst the Claimant Count is not a measure of unemployment, it is a useful proxy at the local level as unemployment data derived from survey data has large margins of error. </a:t>
            </a:r>
          </a:p>
          <a:p>
            <a:r>
              <a:rPr lang="en-GB" sz="2000" dirty="0"/>
              <a:t>It is also a timely measure as data is released on a monthly basis. Data released in the second week in January 2024 for example, measures the number of claimants in the month to the second week in December 2023. </a:t>
            </a:r>
          </a:p>
          <a:p>
            <a:endParaRPr lang="en-GB" sz="2000" dirty="0"/>
          </a:p>
          <a:p>
            <a:endParaRPr lang="en-GB" sz="2000" dirty="0"/>
          </a:p>
        </p:txBody>
      </p:sp>
      <p:pic>
        <p:nvPicPr>
          <p:cNvPr id="4" name="Picture 2" descr="Buckinghamshire Economic Intelligence Observatory Logo">
            <a:extLst>
              <a:ext uri="{FF2B5EF4-FFF2-40B4-BE49-F238E27FC236}">
                <a16:creationId xmlns:a16="http://schemas.microsoft.com/office/drawing/2014/main" id="{D358A22D-478D-285B-9646-501EFA8608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7063" y="365127"/>
            <a:ext cx="2646739" cy="757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0162411"/>
      </p:ext>
    </p:extLst>
  </p:cSld>
  <p:clrMapOvr>
    <a:masterClrMapping/>
  </p:clrMapOvr>
</p:sld>
</file>

<file path=ppt/theme/theme1.xml><?xml version="1.0" encoding="utf-8"?>
<a:theme xmlns:a="http://schemas.openxmlformats.org/drawingml/2006/main" name="Office Theme">
  <a:themeElements>
    <a:clrScheme name="Buckinghamshire Council">
      <a:dk1>
        <a:srgbClr val="3C3C3B"/>
      </a:dk1>
      <a:lt1>
        <a:sysClr val="window" lastClr="FFFFFF"/>
      </a:lt1>
      <a:dk2>
        <a:srgbClr val="2C2D84"/>
      </a:dk2>
      <a:lt2>
        <a:srgbClr val="FFFFFF"/>
      </a:lt2>
      <a:accent1>
        <a:srgbClr val="9FC63B"/>
      </a:accent1>
      <a:accent2>
        <a:srgbClr val="005961"/>
      </a:accent2>
      <a:accent3>
        <a:srgbClr val="009B3E"/>
      </a:accent3>
      <a:accent4>
        <a:srgbClr val="ED7004"/>
      </a:accent4>
      <a:accent5>
        <a:srgbClr val="E83F4B"/>
      </a:accent5>
      <a:accent6>
        <a:srgbClr val="FCBC00"/>
      </a:accent6>
      <a:hlink>
        <a:srgbClr val="51247A"/>
      </a:hlink>
      <a:folHlink>
        <a:srgbClr val="006AB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inghamshire-Council-widescreen-template.pptx" id="{BF213BEB-1E5D-4C8B-AD10-F61DF7D48745}" vid="{3B73C822-BA9E-44F0-BF4C-622F15266EC3}"/>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1AFB5E7897D15439340045ECF865AF9" ma:contentTypeVersion="5" ma:contentTypeDescription="Create a new document." ma:contentTypeScope="" ma:versionID="4e1b6f376225c6647d6709922b98b780">
  <xsd:schema xmlns:xsd="http://www.w3.org/2001/XMLSchema" xmlns:xs="http://www.w3.org/2001/XMLSchema" xmlns:p="http://schemas.microsoft.com/office/2006/metadata/properties" xmlns:ns2="a2cb0be3-5712-4614-9191-e64000bf4639" xmlns:ns3="bb98480c-2f80-4bf2-9d76-6d8642dc4ad0" targetNamespace="http://schemas.microsoft.com/office/2006/metadata/properties" ma:root="true" ma:fieldsID="ab05196ae83df07fd30dc4122bb6805c" ns2:_="" ns3:_="">
    <xsd:import namespace="a2cb0be3-5712-4614-9191-e64000bf4639"/>
    <xsd:import namespace="bb98480c-2f80-4bf2-9d76-6d8642dc4ad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cb0be3-5712-4614-9191-e64000bf46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b98480c-2f80-4bf2-9d76-6d8642dc4ad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EDF1149-E651-436F-85E1-2FFDB3518089}">
  <ds:schemaRefs>
    <ds:schemaRef ds:uri="http://schemas.microsoft.com/sharepoint/v3/contenttype/forms"/>
  </ds:schemaRefs>
</ds:datastoreItem>
</file>

<file path=customXml/itemProps2.xml><?xml version="1.0" encoding="utf-8"?>
<ds:datastoreItem xmlns:ds="http://schemas.openxmlformats.org/officeDocument/2006/customXml" ds:itemID="{0ABF247D-1E8F-48B8-9EB8-76893EEDA5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2cb0be3-5712-4614-9191-e64000bf4639"/>
    <ds:schemaRef ds:uri="bb98480c-2f80-4bf2-9d76-6d8642dc4a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9A61492-17BF-4DD9-AB82-FF3E85EEA956}">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Buckinghamshire-Council-widescreen-template</Template>
  <TotalTime>332</TotalTime>
  <Words>830</Words>
  <Application>Microsoft Office PowerPoint</Application>
  <PresentationFormat>Widescreen</PresentationFormat>
  <Paragraphs>119</Paragraphs>
  <Slides>11</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7" baseType="lpstr">
      <vt:lpstr>Arial</vt:lpstr>
      <vt:lpstr>Calibri</vt:lpstr>
      <vt:lpstr>Calibri Light</vt:lpstr>
      <vt:lpstr>Symbol</vt:lpstr>
      <vt:lpstr>Office Theme</vt:lpstr>
      <vt:lpstr>Microsoft Excel Worksheet</vt:lpstr>
      <vt:lpstr>Buckinghamshire’s Claimant Count</vt:lpstr>
      <vt:lpstr>About </vt:lpstr>
      <vt:lpstr>Headlines – August 2024 </vt:lpstr>
      <vt:lpstr>Table 1: Claimant Count – August 2024 </vt:lpstr>
      <vt:lpstr>Chart 1: Claimant Count – August 2024 </vt:lpstr>
      <vt:lpstr>Chart 2: Claimant Count rate by enterprise area  (August 2024) </vt:lpstr>
      <vt:lpstr>Chart 3: Claimant Count rate % point change, March 2020 to August 2024, by enterprise area </vt:lpstr>
      <vt:lpstr>PowerPoint Presentation</vt:lpstr>
      <vt:lpstr>Technical Appendix (1)</vt:lpstr>
      <vt:lpstr>Technical Appendix (2)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Buckinghamshire’s Claimant Count</dc:title>
  <dc:creator>James Moorhouse</dc:creator>
  <cp:lastModifiedBy>James Moorhouse</cp:lastModifiedBy>
  <cp:revision>8</cp:revision>
  <dcterms:created xsi:type="dcterms:W3CDTF">2024-04-16T11:24:39Z</dcterms:created>
  <dcterms:modified xsi:type="dcterms:W3CDTF">2024-09-24T10:09:52Z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0x010100F1AFB5E7897D15439340045ECF865AF9</vt:lpwstr>
  </property>
</Properties>
</file>